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300" r:id="rId5"/>
    <p:sldId id="258" r:id="rId6"/>
    <p:sldId id="259" r:id="rId7"/>
    <p:sldId id="260" r:id="rId8"/>
    <p:sldId id="262" r:id="rId9"/>
    <p:sldId id="263" r:id="rId10"/>
    <p:sldId id="266" r:id="rId11"/>
    <p:sldId id="267" r:id="rId12"/>
    <p:sldId id="268" r:id="rId13"/>
    <p:sldId id="269" r:id="rId14"/>
    <p:sldId id="264" r:id="rId15"/>
    <p:sldId id="302" r:id="rId16"/>
    <p:sldId id="303" r:id="rId17"/>
    <p:sldId id="304" r:id="rId18"/>
    <p:sldId id="305" r:id="rId19"/>
    <p:sldId id="307" r:id="rId20"/>
    <p:sldId id="306" r:id="rId21"/>
    <p:sldId id="308" r:id="rId22"/>
    <p:sldId id="309" r:id="rId23"/>
    <p:sldId id="310" r:id="rId24"/>
    <p:sldId id="270" r:id="rId25"/>
    <p:sldId id="272" r:id="rId26"/>
    <p:sldId id="296" r:id="rId27"/>
    <p:sldId id="297" r:id="rId28"/>
    <p:sldId id="271" r:id="rId29"/>
    <p:sldId id="273" r:id="rId30"/>
    <p:sldId id="287" r:id="rId31"/>
    <p:sldId id="293" r:id="rId32"/>
    <p:sldId id="277" r:id="rId33"/>
    <p:sldId id="276" r:id="rId34"/>
    <p:sldId id="283" r:id="rId35"/>
    <p:sldId id="284" r:id="rId36"/>
    <p:sldId id="30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9" autoAdjust="0"/>
    <p:restoredTop sz="94660"/>
  </p:normalViewPr>
  <p:slideViewPr>
    <p:cSldViewPr>
      <p:cViewPr>
        <p:scale>
          <a:sx n="76" d="100"/>
          <a:sy n="76" d="100"/>
        </p:scale>
        <p:origin x="-1170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772400" cy="189964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ПОЛИТИЧЕСКОЕ ТЕЛО НАЦИИ:</a:t>
            </a:r>
            <a:br>
              <a:rPr lang="ru-RU" b="1" dirty="0" smtClean="0"/>
            </a:br>
            <a:r>
              <a:rPr lang="ru-RU" b="1" dirty="0" smtClean="0"/>
              <a:t>методы анализа национального воображения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692696"/>
            <a:ext cx="6400800" cy="838944"/>
          </a:xfrm>
        </p:spPr>
        <p:txBody>
          <a:bodyPr/>
          <a:lstStyle/>
          <a:p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Александрина Ваньке</a:t>
            </a:r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59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8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03" y="0"/>
            <a:ext cx="8897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2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1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Классификация нарисованных образов</a:t>
            </a: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819444"/>
              </p:ext>
            </p:extLst>
          </p:nvPr>
        </p:nvGraphicFramePr>
        <p:xfrm>
          <a:off x="107505" y="1340768"/>
          <a:ext cx="9036495" cy="5192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2165"/>
                <a:gridCol w="3012165"/>
                <a:gridCol w="3012165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Элементы рисунков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Россия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Украина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Гендер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Женщина,</a:t>
                      </a:r>
                      <a:r>
                        <a:rPr lang="ru-RU" b="1" baseline="0" dirty="0" smtClean="0"/>
                        <a:t> мужской кулак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Девочка, ребенок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Животные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Медведь, собака</a:t>
                      </a:r>
                      <a:r>
                        <a:rPr lang="ru-RU" b="1" baseline="0" dirty="0" smtClean="0"/>
                        <a:t> на привязи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Ёж, крыса, лиса, зайка с вилами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Природа, ресурсы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Поле, нефтяная вышка, вулкан, горы, реки, береза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Плодородные земли, на которые напали</a:t>
                      </a:r>
                      <a:r>
                        <a:rPr lang="ru-RU" b="1" baseline="0" dirty="0" smtClean="0"/>
                        <a:t> жуки и сорняки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Орудия</a:t>
                      </a:r>
                      <a:r>
                        <a:rPr lang="ru-RU" b="1" baseline="0" dirty="0" smtClean="0"/>
                        <a:t> труда, военные орудия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Щит, автомат,</a:t>
                      </a:r>
                      <a:r>
                        <a:rPr lang="ru-RU" b="1" baseline="0" dirty="0" smtClean="0"/>
                        <a:t> трактор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Вилы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Еда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Водка, огурец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Горилка, сало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Деньги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Доллары,</a:t>
                      </a:r>
                      <a:r>
                        <a:rPr lang="ru-RU" b="1" baseline="0" dirty="0" smtClean="0"/>
                        <a:t> просящий милостыню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Национальные символы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Флаг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Эффекты от</a:t>
                      </a:r>
                      <a:r>
                        <a:rPr lang="ru-RU" b="1" baseline="0" dirty="0" smtClean="0"/>
                        <a:t> действий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Взрывы</a:t>
                      </a:r>
                      <a:r>
                        <a:rPr lang="ru-RU" b="1" baseline="0" dirty="0" smtClean="0"/>
                        <a:t> от бомб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Предметы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Весы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Кубик-</a:t>
                      </a:r>
                      <a:r>
                        <a:rPr lang="ru-RU" b="1" dirty="0" err="1" smtClean="0"/>
                        <a:t>рубик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9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617"/>
            <a:ext cx="9144000" cy="662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0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33"/>
            <a:ext cx="9144000" cy="663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4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493"/>
            <a:ext cx="9144000" cy="662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0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92"/>
            <a:ext cx="9144000" cy="660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6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43"/>
            <a:ext cx="9144000" cy="662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7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Социально-исторические аспекты национальной идентификации в России, Украине и Польше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dirty="0" smtClean="0"/>
              <a:t>Национальная </a:t>
            </a:r>
            <a:r>
              <a:rPr lang="ru-RU" dirty="0"/>
              <a:t>идентификация и представление </a:t>
            </a:r>
            <a:r>
              <a:rPr lang="ru-RU" dirty="0" smtClean="0"/>
              <a:t>истории</a:t>
            </a:r>
            <a:endParaRPr lang="ru-RU" dirty="0"/>
          </a:p>
          <a:p>
            <a:pPr fontAlgn="base"/>
            <a:r>
              <a:rPr lang="ru-RU" dirty="0"/>
              <a:t>Вторая мировая война в популярном художественном </a:t>
            </a:r>
            <a:r>
              <a:rPr lang="ru-RU" dirty="0" smtClean="0"/>
              <a:t>кинематографе</a:t>
            </a:r>
            <a:endParaRPr lang="ru-RU" dirty="0"/>
          </a:p>
          <a:p>
            <a:pPr fontAlgn="base"/>
            <a:r>
              <a:rPr lang="ru-RU" dirty="0">
                <a:solidFill>
                  <a:srgbClr val="FF0000"/>
                </a:solidFill>
              </a:rPr>
              <a:t>Политическое тело </a:t>
            </a:r>
            <a:r>
              <a:rPr lang="ru-RU" dirty="0" smtClean="0">
                <a:solidFill>
                  <a:srgbClr val="FF0000"/>
                </a:solidFill>
              </a:rPr>
              <a:t>нации</a:t>
            </a:r>
            <a:endParaRPr lang="ru-RU" dirty="0">
              <a:solidFill>
                <a:srgbClr val="FF0000"/>
              </a:solidFill>
            </a:endParaRPr>
          </a:p>
          <a:p>
            <a:pPr fontAlgn="base"/>
            <a:r>
              <a:rPr lang="ru-RU" dirty="0"/>
              <a:t>Национальный вопрос в стратегии и тактике левых </a:t>
            </a:r>
            <a:r>
              <a:rPr lang="ru-RU" dirty="0" smtClean="0"/>
              <a:t>диссидентов</a:t>
            </a:r>
            <a:endParaRPr lang="ru-RU" dirty="0"/>
          </a:p>
          <a:p>
            <a:pPr marL="0" indent="0"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59221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580" y="0"/>
            <a:ext cx="49908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4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96"/>
            <a:ext cx="9144000" cy="66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6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5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368"/>
            <a:ext cx="9144000" cy="662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6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Примеры заголовков статей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Девушка на выданье. Возьмут ли ЕС и НАТО Украину к себе</a:t>
            </a:r>
            <a:r>
              <a:rPr lang="ru-RU" dirty="0"/>
              <a:t> // Аргументы и факты. 2014. 21 ноября. </a:t>
            </a:r>
          </a:p>
          <a:p>
            <a:r>
              <a:rPr lang="ru-RU" b="1" dirty="0"/>
              <a:t>Перемирие и выборы. Как нам оценивать действия Порошенко</a:t>
            </a:r>
            <a:r>
              <a:rPr lang="ru-RU" dirty="0"/>
              <a:t> // </a:t>
            </a:r>
            <a:r>
              <a:rPr lang="ru-RU" dirty="0" err="1"/>
              <a:t>Хвиля</a:t>
            </a:r>
            <a:r>
              <a:rPr lang="ru-RU" dirty="0"/>
              <a:t>. 2014. 7 сентября. </a:t>
            </a:r>
          </a:p>
          <a:p>
            <a:r>
              <a:rPr lang="ru-RU" b="1" dirty="0"/>
              <a:t>После выборов в Раду. </a:t>
            </a:r>
            <a:r>
              <a:rPr lang="ru-RU" b="1" dirty="0" err="1"/>
              <a:t>Ненька</a:t>
            </a:r>
            <a:r>
              <a:rPr lang="ru-RU" b="1" dirty="0"/>
              <a:t> на выданье</a:t>
            </a:r>
            <a:r>
              <a:rPr lang="ru-RU" dirty="0"/>
              <a:t> // </a:t>
            </a:r>
            <a:r>
              <a:rPr lang="ru-RU" dirty="0" err="1"/>
              <a:t>Хвиля</a:t>
            </a:r>
            <a:r>
              <a:rPr lang="ru-RU" dirty="0"/>
              <a:t>. 2014. 30 октября.</a:t>
            </a:r>
          </a:p>
          <a:p>
            <a:r>
              <a:rPr lang="ru-RU" b="1" dirty="0"/>
              <a:t>Женщина с косой наступает Януковичу на пятки</a:t>
            </a:r>
            <a:r>
              <a:rPr lang="ru-RU" dirty="0"/>
              <a:t> // РОСБАЛТ. 2010. 8 февраля.</a:t>
            </a:r>
          </a:p>
          <a:p>
            <a:r>
              <a:rPr lang="ru-RU" b="1" dirty="0"/>
              <a:t>Тело короля: как здоровье Путина стало главной темой российской политики</a:t>
            </a:r>
            <a:r>
              <a:rPr lang="ru-RU" dirty="0"/>
              <a:t> // </a:t>
            </a:r>
            <a:r>
              <a:rPr lang="en-US" dirty="0"/>
              <a:t>Forbs</a:t>
            </a:r>
            <a:r>
              <a:rPr lang="ru-RU" dirty="0"/>
              <a:t>. 2015. 25 марта.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559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0432"/>
            <a:ext cx="9191512" cy="601756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980728"/>
          </a:xfrm>
        </p:spPr>
        <p:txBody>
          <a:bodyPr/>
          <a:lstStyle/>
          <a:p>
            <a:r>
              <a:rPr lang="ru-RU" dirty="0" smtClean="0"/>
              <a:t>Россия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02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Украина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75429"/>
            <a:ext cx="8171018" cy="5682572"/>
          </a:xfrm>
        </p:spPr>
      </p:pic>
    </p:spTree>
    <p:extLst>
      <p:ext uri="{BB962C8B-B14F-4D97-AF65-F5344CB8AC3E}">
        <p14:creationId xmlns:p14="http://schemas.microsoft.com/office/powerpoint/2010/main" val="272473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Мои документы\ALEXANDRINA\Фонд Розы Люксембург\Политическое тело нации\Выступление_дискуссия № 3_20.06.2015\Слово Украина\kKz61HqyB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68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73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Россия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14984"/>
            <a:ext cx="7776864" cy="5192552"/>
          </a:xfrm>
        </p:spPr>
      </p:pic>
    </p:spTree>
    <p:extLst>
      <p:ext uri="{BB962C8B-B14F-4D97-AF65-F5344CB8AC3E}">
        <p14:creationId xmlns:p14="http://schemas.microsoft.com/office/powerpoint/2010/main" val="377719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Росія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87370"/>
            <a:ext cx="7560840" cy="5670630"/>
          </a:xfrm>
        </p:spPr>
      </p:pic>
    </p:spTree>
    <p:extLst>
      <p:ext uri="{BB962C8B-B14F-4D97-AF65-F5344CB8AC3E}">
        <p14:creationId xmlns:p14="http://schemas.microsoft.com/office/powerpoint/2010/main" val="235502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Тело нации</a:t>
            </a:r>
          </a:p>
          <a:p>
            <a:r>
              <a:rPr lang="ru-RU" sz="3600" b="1" dirty="0" smtClean="0"/>
              <a:t>Национальное тело</a:t>
            </a:r>
          </a:p>
          <a:p>
            <a:r>
              <a:rPr lang="ru-RU" sz="3600" b="1" dirty="0" smtClean="0"/>
              <a:t>Воображение – образы – метафоры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37845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3064"/>
            <a:ext cx="8782651" cy="605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4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0"/>
            <a:ext cx="5804463" cy="6826633"/>
          </a:xfrm>
        </p:spPr>
      </p:pic>
    </p:spTree>
    <p:extLst>
      <p:ext uri="{BB962C8B-B14F-4D97-AF65-F5344CB8AC3E}">
        <p14:creationId xmlns:p14="http://schemas.microsoft.com/office/powerpoint/2010/main" val="358453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Україна</a:t>
            </a:r>
            <a:endParaRPr lang="ru-RU" dirty="0"/>
          </a:p>
        </p:txBody>
      </p:sp>
      <p:pic>
        <p:nvPicPr>
          <p:cNvPr id="1026" name="Picture 2" descr="E:\Мои документы\ALEXANDRINA\Фонд Розы Люксембург\Политическое тело нации\Выступление_дискуссия № 3_20.06.2015\Слово Украина\ukraine3005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28412"/>
            <a:ext cx="8028966" cy="542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48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077"/>
            <a:ext cx="9144000" cy="6038490"/>
          </a:xfrm>
        </p:spPr>
      </p:pic>
    </p:spTree>
    <p:extLst>
      <p:ext uri="{BB962C8B-B14F-4D97-AF65-F5344CB8AC3E}">
        <p14:creationId xmlns:p14="http://schemas.microsoft.com/office/powerpoint/2010/main" val="230284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6632"/>
            <a:ext cx="6741368" cy="6741368"/>
          </a:xfrm>
        </p:spPr>
      </p:pic>
    </p:spTree>
    <p:extLst>
      <p:ext uri="{BB962C8B-B14F-4D97-AF65-F5344CB8AC3E}">
        <p14:creationId xmlns:p14="http://schemas.microsoft.com/office/powerpoint/2010/main" val="197303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-27384"/>
            <a:ext cx="4574934" cy="6862401"/>
          </a:xfrm>
        </p:spPr>
      </p:pic>
    </p:spTree>
    <p:extLst>
      <p:ext uri="{BB962C8B-B14F-4D97-AF65-F5344CB8AC3E}">
        <p14:creationId xmlns:p14="http://schemas.microsoft.com/office/powerpoint/2010/main" val="257812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Благодарю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0713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 стрелкой 7"/>
          <p:cNvCxnSpPr/>
          <p:nvPr/>
        </p:nvCxnSpPr>
        <p:spPr>
          <a:xfrm flipH="1" flipV="1">
            <a:off x="3498241" y="955746"/>
            <a:ext cx="3" cy="290530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498241" y="3861048"/>
            <a:ext cx="3378015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1410010" y="3853813"/>
            <a:ext cx="2088232" cy="2160240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764774" y="3212082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Воображение – образы - метафоры</a:t>
            </a:r>
            <a:endParaRPr lang="ru-RU" sz="2400" b="1" dirty="0"/>
          </a:p>
        </p:txBody>
      </p:sp>
      <p:sp>
        <p:nvSpPr>
          <p:cNvPr id="27" name="TextBox 26"/>
          <p:cNvSpPr txBox="1"/>
          <p:nvPr/>
        </p:nvSpPr>
        <p:spPr>
          <a:xfrm rot="18835112">
            <a:off x="1198400" y="487958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Национальное тело</a:t>
            </a:r>
            <a:endParaRPr lang="ru-RU" sz="2400" b="1" dirty="0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1907288" y="1938027"/>
            <a:ext cx="2426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Тело нации</a:t>
            </a:r>
            <a:endParaRPr lang="ru-RU" sz="2400" b="1" dirty="0"/>
          </a:p>
        </p:txBody>
      </p:sp>
      <p:sp>
        <p:nvSpPr>
          <p:cNvPr id="32" name="Овал 31"/>
          <p:cNvSpPr/>
          <p:nvPr/>
        </p:nvSpPr>
        <p:spPr>
          <a:xfrm>
            <a:off x="3231709" y="3590762"/>
            <a:ext cx="533065" cy="5261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29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Методы сбора данных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Фокус-группа: три блока вопросов</a:t>
            </a:r>
          </a:p>
          <a:p>
            <a:r>
              <a:rPr lang="ru-RU" sz="4000" dirty="0"/>
              <a:t>Проективные </a:t>
            </a:r>
            <a:r>
              <a:rPr lang="ru-RU" sz="4000" dirty="0" smtClean="0"/>
              <a:t>методики (коллаж и рисуночная техника)</a:t>
            </a:r>
            <a:endParaRPr lang="ru-RU" sz="4000" dirty="0"/>
          </a:p>
          <a:p>
            <a:r>
              <a:rPr lang="ru-RU" sz="4000" dirty="0" smtClean="0"/>
              <a:t>Экспертные интервью</a:t>
            </a:r>
            <a:endParaRPr lang="en-US" sz="4000" dirty="0" smtClean="0"/>
          </a:p>
          <a:p>
            <a:r>
              <a:rPr lang="ru-RU" sz="4000" dirty="0" smtClean="0"/>
              <a:t>Дискурсивный анализ прессы</a:t>
            </a:r>
          </a:p>
          <a:p>
            <a:r>
              <a:rPr lang="ru-RU" sz="4000" dirty="0" smtClean="0"/>
              <a:t>Визуальный анализ изображений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9696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Эмпирические материалы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91264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/>
              <a:t>2 фокус-группы в России:</a:t>
            </a:r>
          </a:p>
          <a:p>
            <a:pPr marL="514350" indent="-514350">
              <a:buAutoNum type="arabicParenR"/>
            </a:pPr>
            <a:r>
              <a:rPr lang="ru-RU" dirty="0" smtClean="0"/>
              <a:t>студенты гуманитарной специальности в возрасте от 20 до 22 лет, 4 муж. и 6 жен.</a:t>
            </a:r>
          </a:p>
          <a:p>
            <a:pPr marL="514350" indent="-514350">
              <a:buAutoNum type="arabicParenR"/>
            </a:pPr>
            <a:r>
              <a:rPr lang="ru-RU" dirty="0" smtClean="0"/>
              <a:t>студенты, работающие и получающие специальность «водитель электро-подвижного состава» в возрасте от 20 до 39 лет, 15 муж.: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*1 участник группы – беженец из Донецка</a:t>
            </a:r>
          </a:p>
          <a:p>
            <a:pPr marL="0" indent="0">
              <a:buNone/>
            </a:pPr>
            <a:r>
              <a:rPr lang="ru-RU" b="1" dirty="0" smtClean="0"/>
              <a:t>4 коллажа</a:t>
            </a:r>
            <a:r>
              <a:rPr lang="ru-RU" dirty="0" smtClean="0"/>
              <a:t>: 2 России и 2 Украины</a:t>
            </a:r>
          </a:p>
          <a:p>
            <a:pPr marL="0" indent="0">
              <a:buNone/>
            </a:pPr>
            <a:r>
              <a:rPr lang="ru-RU" b="1" dirty="0" smtClean="0"/>
              <a:t>27 рисунков </a:t>
            </a:r>
            <a:r>
              <a:rPr lang="ru-RU" dirty="0" smtClean="0"/>
              <a:t>России и Украины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31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Дополнительные эмпирические материалы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/>
              <a:t>2 интервью с экспертами из Украины</a:t>
            </a:r>
            <a:r>
              <a:rPr lang="ru-RU" sz="3600" dirty="0" smtClean="0"/>
              <a:t>: </a:t>
            </a:r>
          </a:p>
          <a:p>
            <a:pPr marL="0" indent="0">
              <a:buNone/>
            </a:pPr>
            <a:r>
              <a:rPr lang="ru-RU" sz="3600" dirty="0" smtClean="0"/>
              <a:t>а) журналист; б) феминистка, художница</a:t>
            </a:r>
          </a:p>
          <a:p>
            <a:r>
              <a:rPr lang="ru-RU" sz="3600" b="1" dirty="0" smtClean="0"/>
              <a:t>15 статей </a:t>
            </a:r>
            <a:r>
              <a:rPr lang="ru-RU" sz="3600" dirty="0" smtClean="0"/>
              <a:t>из российских и украинских медиа </a:t>
            </a:r>
          </a:p>
          <a:p>
            <a:r>
              <a:rPr lang="ru-RU" sz="3600" b="1" dirty="0" smtClean="0"/>
              <a:t>30 изображений</a:t>
            </a:r>
            <a:r>
              <a:rPr lang="ru-RU" sz="3600" dirty="0" smtClean="0"/>
              <a:t>: в поисковик </a:t>
            </a:r>
            <a:r>
              <a:rPr lang="en-US" sz="3600" dirty="0" smtClean="0"/>
              <a:t>Google </a:t>
            </a:r>
            <a:r>
              <a:rPr lang="ru-RU" sz="3600" dirty="0" smtClean="0"/>
              <a:t>забивались слова</a:t>
            </a:r>
            <a:r>
              <a:rPr lang="ru-RU" sz="3600" dirty="0"/>
              <a:t> </a:t>
            </a:r>
            <a:r>
              <a:rPr lang="ru-RU" sz="3600" dirty="0" err="1" smtClean="0"/>
              <a:t>Росія</a:t>
            </a:r>
            <a:r>
              <a:rPr lang="ru-RU" sz="3600" dirty="0"/>
              <a:t>,</a:t>
            </a:r>
            <a:r>
              <a:rPr lang="ru-RU" sz="3600" dirty="0" smtClean="0"/>
              <a:t> </a:t>
            </a:r>
            <a:r>
              <a:rPr lang="ru-RU" sz="3600" dirty="0" err="1" smtClean="0"/>
              <a:t>Україна</a:t>
            </a:r>
            <a:r>
              <a:rPr lang="ru-RU" sz="3600" dirty="0" smtClean="0"/>
              <a:t>, Россия, Украина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61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Методы/уровни анализа образов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b="1" dirty="0"/>
              <a:t>м</a:t>
            </a:r>
            <a:r>
              <a:rPr lang="ru-RU" sz="5400" b="1" dirty="0" smtClean="0"/>
              <a:t>етафорический</a:t>
            </a:r>
          </a:p>
          <a:p>
            <a:r>
              <a:rPr lang="ru-RU" sz="5400" b="1" dirty="0" smtClean="0"/>
              <a:t>визуальный</a:t>
            </a:r>
          </a:p>
          <a:p>
            <a:r>
              <a:rPr lang="ru-RU" sz="5400" b="1" dirty="0" smtClean="0"/>
              <a:t>дискурсивный </a:t>
            </a:r>
            <a:endParaRPr lang="ru-RU" sz="5400" b="1" dirty="0"/>
          </a:p>
          <a:p>
            <a:endParaRPr lang="ru-RU" sz="5400" b="1" dirty="0"/>
          </a:p>
          <a:p>
            <a:endParaRPr lang="ru-RU" sz="5400" b="1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6365660" y="1780100"/>
            <a:ext cx="432048" cy="2664296"/>
          </a:xfrm>
          <a:prstGeom prst="rightBrac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85950" y="2758305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пласты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09482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091065"/>
              </p:ext>
            </p:extLst>
          </p:nvPr>
        </p:nvGraphicFramePr>
        <p:xfrm>
          <a:off x="-1" y="0"/>
          <a:ext cx="9144000" cy="714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0524"/>
                <a:gridCol w="2320258"/>
                <a:gridCol w="2103218"/>
              </a:tblGrid>
              <a:tr h="6574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Тип метафорического образа в высказываниях участников фокус-групп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Россия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Украина</a:t>
                      </a:r>
                      <a:endParaRPr lang="ru-RU" dirty="0"/>
                    </a:p>
                  </a:txBody>
                  <a:tcPr/>
                </a:tc>
              </a:tr>
              <a:tr h="939203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Гендер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мать, Родина-мать,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Божья Матерь, отчим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девушка, казаки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3920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Отношения: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родственные,</a:t>
                      </a:r>
                      <a:r>
                        <a:rPr lang="ru-RU" b="1" baseline="0" dirty="0" smtClean="0"/>
                        <a:t> семейные, дружеские, соседские и др.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старшие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сестра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и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брат, выкидыш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ребенок,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дочь, младшие сестра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брат, выкидыш</a:t>
                      </a:r>
                      <a:endParaRPr lang="ru-RU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5744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Животные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медведь, пчелы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зебра, шакал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5744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Природные</a:t>
                      </a:r>
                      <a:r>
                        <a:rPr lang="ru-RU" b="1" baseline="0" dirty="0" smtClean="0"/>
                        <a:t> ресурсы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горы, реки, леса,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поля,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вулкан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57442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«Восток»/ «Запад»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Европа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Азия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Западная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Восточная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089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Границы, пространство, размер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большая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поменьше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57442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Негативные эффекты,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последствия от действий, отрицательные эмоции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baseline="0" dirty="0" smtClean="0"/>
                        <a:t>убивает, страдает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находится в «</a:t>
                      </a:r>
                      <a:r>
                        <a:rPr lang="ru-RU" b="1" dirty="0" err="1" smtClean="0"/>
                        <a:t>раздрае</a:t>
                      </a:r>
                      <a:r>
                        <a:rPr lang="ru-RU" b="1" dirty="0" smtClean="0"/>
                        <a:t>»</a:t>
                      </a:r>
                      <a:endParaRPr lang="ru-RU" b="1" dirty="0"/>
                    </a:p>
                  </a:txBody>
                  <a:tcPr/>
                </a:tc>
              </a:tr>
              <a:tr h="657442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Контрасты, социальное расслоение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нефтяные вышки,</a:t>
                      </a:r>
                      <a:r>
                        <a:rPr lang="ru-RU" b="1" baseline="0" dirty="0" smtClean="0"/>
                        <a:t> госаппарат/народ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  <a:tr h="939203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Символы: национальные,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политические, военные и др.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флаг,</a:t>
                      </a:r>
                      <a:r>
                        <a:rPr lang="ru-RU" b="1" baseline="0" dirty="0" smtClean="0"/>
                        <a:t> щит, березы, военная техника, Путин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45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507</Words>
  <Application>Microsoft Office PowerPoint</Application>
  <PresentationFormat>Экран (4:3)</PresentationFormat>
  <Paragraphs>102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ПОЛИТИЧЕСКОЕ ТЕЛО НАЦИИ: методы анализа национального воображения</vt:lpstr>
      <vt:lpstr>Социально-исторические аспекты национальной идентификации в России, Украине и Польше</vt:lpstr>
      <vt:lpstr>Презентация PowerPoint</vt:lpstr>
      <vt:lpstr>Презентация PowerPoint</vt:lpstr>
      <vt:lpstr>Методы сбора данных</vt:lpstr>
      <vt:lpstr>Эмпирические материалы</vt:lpstr>
      <vt:lpstr>Дополнительные эмпирические материалы</vt:lpstr>
      <vt:lpstr>Методы/уровни анализа образов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Классификация нарисованных образов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Примеры заголовков статей</vt:lpstr>
      <vt:lpstr>Россия</vt:lpstr>
      <vt:lpstr>Украина</vt:lpstr>
      <vt:lpstr>Презентация PowerPoint</vt:lpstr>
      <vt:lpstr>Россия </vt:lpstr>
      <vt:lpstr>Росія</vt:lpstr>
      <vt:lpstr>Презентация PowerPoint</vt:lpstr>
      <vt:lpstr>Презентация PowerPoint</vt:lpstr>
      <vt:lpstr>Україна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ПОЛИТИЧЕСКОЕ ТЕЛО НАЦИИ: методы анализа национального воображения</dc:title>
  <dc:creator>admin</dc:creator>
  <cp:lastModifiedBy>admin</cp:lastModifiedBy>
  <cp:revision>60</cp:revision>
  <dcterms:created xsi:type="dcterms:W3CDTF">2015-06-17T17:57:44Z</dcterms:created>
  <dcterms:modified xsi:type="dcterms:W3CDTF">2015-06-19T19:16:34Z</dcterms:modified>
</cp:coreProperties>
</file>