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87700-7753-4C8E-A607-679DEFE4DEB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D33FFF-F858-429A-861D-67AA2E81DBC3}">
      <dgm:prSet phldrT="[Текст]"/>
      <dgm:spPr/>
      <dgm:t>
        <a:bodyPr/>
        <a:lstStyle/>
        <a:p>
          <a:r>
            <a:rPr lang="ru-RU" dirty="0" smtClean="0"/>
            <a:t>Качественные методы</a:t>
          </a:r>
          <a:endParaRPr lang="ru-RU" dirty="0"/>
        </a:p>
      </dgm:t>
    </dgm:pt>
    <dgm:pt modelId="{88A51763-2246-45DA-B1E3-A83DCAE51A4A}" type="parTrans" cxnId="{5E9C8A03-9128-425F-AA3F-F5AC06DE46CE}">
      <dgm:prSet/>
      <dgm:spPr/>
      <dgm:t>
        <a:bodyPr/>
        <a:lstStyle/>
        <a:p>
          <a:endParaRPr lang="ru-RU"/>
        </a:p>
      </dgm:t>
    </dgm:pt>
    <dgm:pt modelId="{436BC54D-746E-4BE5-80EA-4E3228CC9DC8}" type="sibTrans" cxnId="{5E9C8A03-9128-425F-AA3F-F5AC06DE46CE}">
      <dgm:prSet/>
      <dgm:spPr/>
      <dgm:t>
        <a:bodyPr/>
        <a:lstStyle/>
        <a:p>
          <a:endParaRPr lang="ru-RU"/>
        </a:p>
      </dgm:t>
    </dgm:pt>
    <dgm:pt modelId="{3D9ADE72-397A-4BEF-A00B-C03C555DE812}">
      <dgm:prSet phldrT="[Текст]" custT="1"/>
      <dgm:spPr/>
      <dgm:t>
        <a:bodyPr/>
        <a:lstStyle/>
        <a:p>
          <a:r>
            <a:rPr lang="en-US" sz="2000" dirty="0" smtClean="0"/>
            <a:t>Case-study</a:t>
          </a:r>
          <a:endParaRPr lang="ru-RU" sz="2000" dirty="0"/>
        </a:p>
      </dgm:t>
    </dgm:pt>
    <dgm:pt modelId="{2273B788-7AD3-4856-8616-FA19E0219F5D}" type="parTrans" cxnId="{F8741134-6C9E-48BC-83E3-19B3E5A7DDC7}">
      <dgm:prSet/>
      <dgm:spPr/>
      <dgm:t>
        <a:bodyPr/>
        <a:lstStyle/>
        <a:p>
          <a:endParaRPr lang="ru-RU"/>
        </a:p>
      </dgm:t>
    </dgm:pt>
    <dgm:pt modelId="{D60F90C9-6A0D-40D6-AB14-B9E7D2863DF4}" type="sibTrans" cxnId="{F8741134-6C9E-48BC-83E3-19B3E5A7DDC7}">
      <dgm:prSet/>
      <dgm:spPr/>
      <dgm:t>
        <a:bodyPr/>
        <a:lstStyle/>
        <a:p>
          <a:endParaRPr lang="ru-RU"/>
        </a:p>
      </dgm:t>
    </dgm:pt>
    <dgm:pt modelId="{DD03D444-E634-47E1-9C74-2BF441832637}">
      <dgm:prSet phldrT="[Текст]" custT="1"/>
      <dgm:spPr/>
      <dgm:t>
        <a:bodyPr/>
        <a:lstStyle/>
        <a:p>
          <a:r>
            <a:rPr lang="ru-RU" sz="2000" dirty="0" smtClean="0"/>
            <a:t>Обоснованная теория</a:t>
          </a:r>
          <a:endParaRPr lang="ru-RU" sz="2000" dirty="0"/>
        </a:p>
      </dgm:t>
    </dgm:pt>
    <dgm:pt modelId="{03954D2A-5174-4FE3-8408-B39A6091F7C2}" type="parTrans" cxnId="{DC04048F-BC26-4461-95EE-2228C39050F4}">
      <dgm:prSet/>
      <dgm:spPr/>
      <dgm:t>
        <a:bodyPr/>
        <a:lstStyle/>
        <a:p>
          <a:endParaRPr lang="ru-RU"/>
        </a:p>
      </dgm:t>
    </dgm:pt>
    <dgm:pt modelId="{AFD2DDEB-DA94-4830-BF71-2B4A1611A305}" type="sibTrans" cxnId="{DC04048F-BC26-4461-95EE-2228C39050F4}">
      <dgm:prSet/>
      <dgm:spPr/>
      <dgm:t>
        <a:bodyPr/>
        <a:lstStyle/>
        <a:p>
          <a:endParaRPr lang="ru-RU"/>
        </a:p>
      </dgm:t>
    </dgm:pt>
    <dgm:pt modelId="{E4104309-2437-4D1C-816D-216E0522AD45}">
      <dgm:prSet phldrT="[Текст]"/>
      <dgm:spPr/>
      <dgm:t>
        <a:bodyPr/>
        <a:lstStyle/>
        <a:p>
          <a:r>
            <a:rPr lang="ru-RU" dirty="0" smtClean="0"/>
            <a:t>Количественные методы</a:t>
          </a:r>
          <a:endParaRPr lang="ru-RU" dirty="0"/>
        </a:p>
      </dgm:t>
    </dgm:pt>
    <dgm:pt modelId="{4FBF9B55-2446-4533-82DE-6255B3EE5282}" type="parTrans" cxnId="{BFAB6DA1-F171-471E-8C14-78DB41FD6754}">
      <dgm:prSet/>
      <dgm:spPr/>
      <dgm:t>
        <a:bodyPr/>
        <a:lstStyle/>
        <a:p>
          <a:endParaRPr lang="ru-RU"/>
        </a:p>
      </dgm:t>
    </dgm:pt>
    <dgm:pt modelId="{B6B4B8E5-9081-4911-B428-1FEAC25E3AAD}" type="sibTrans" cxnId="{BFAB6DA1-F171-471E-8C14-78DB41FD6754}">
      <dgm:prSet/>
      <dgm:spPr/>
      <dgm:t>
        <a:bodyPr/>
        <a:lstStyle/>
        <a:p>
          <a:endParaRPr lang="ru-RU"/>
        </a:p>
      </dgm:t>
    </dgm:pt>
    <dgm:pt modelId="{C39D8038-279F-407E-87AA-8075BAAAD368}">
      <dgm:prSet phldrT="[Текст]" custT="1"/>
      <dgm:spPr/>
      <dgm:t>
        <a:bodyPr/>
        <a:lstStyle/>
        <a:p>
          <a:r>
            <a:rPr lang="ru-RU" sz="2000" dirty="0" smtClean="0"/>
            <a:t>Анализ текстов (контент-анализ) </a:t>
          </a:r>
          <a:endParaRPr lang="ru-RU" sz="2000" dirty="0"/>
        </a:p>
      </dgm:t>
    </dgm:pt>
    <dgm:pt modelId="{1DFA51A4-3E04-4CC2-800C-6BFF2D5A7BFB}" type="parTrans" cxnId="{D8228970-30FE-4477-8365-E0A0F69D85B1}">
      <dgm:prSet/>
      <dgm:spPr/>
      <dgm:t>
        <a:bodyPr/>
        <a:lstStyle/>
        <a:p>
          <a:endParaRPr lang="ru-RU"/>
        </a:p>
      </dgm:t>
    </dgm:pt>
    <dgm:pt modelId="{673D03C7-AA5F-4CC2-ACC3-D2CDD8E9A440}" type="sibTrans" cxnId="{D8228970-30FE-4477-8365-E0A0F69D85B1}">
      <dgm:prSet/>
      <dgm:spPr/>
      <dgm:t>
        <a:bodyPr/>
        <a:lstStyle/>
        <a:p>
          <a:endParaRPr lang="ru-RU"/>
        </a:p>
      </dgm:t>
    </dgm:pt>
    <dgm:pt modelId="{DBD2A790-DD40-4E14-8049-FE5B11E797B9}">
      <dgm:prSet phldrT="[Текст]" custT="1"/>
      <dgm:spPr/>
      <dgm:t>
        <a:bodyPr/>
        <a:lstStyle/>
        <a:p>
          <a:r>
            <a:rPr lang="ru-RU" sz="2800" dirty="0" err="1" smtClean="0"/>
            <a:t>Логлинейное</a:t>
          </a:r>
          <a:r>
            <a:rPr lang="ru-RU" sz="2800" dirty="0" smtClean="0"/>
            <a:t> моделирование</a:t>
          </a:r>
          <a:endParaRPr lang="ru-RU" sz="2800" dirty="0"/>
        </a:p>
      </dgm:t>
    </dgm:pt>
    <dgm:pt modelId="{7B70CCB9-6AEE-4AD8-A07A-0F58B3A899C2}" type="parTrans" cxnId="{37067BB0-E33B-4CD1-853A-DC1904882910}">
      <dgm:prSet/>
      <dgm:spPr/>
      <dgm:t>
        <a:bodyPr/>
        <a:lstStyle/>
        <a:p>
          <a:endParaRPr lang="ru-RU"/>
        </a:p>
      </dgm:t>
    </dgm:pt>
    <dgm:pt modelId="{198AE72C-6489-412A-8674-AC39279FCC0D}" type="sibTrans" cxnId="{37067BB0-E33B-4CD1-853A-DC1904882910}">
      <dgm:prSet/>
      <dgm:spPr/>
      <dgm:t>
        <a:bodyPr/>
        <a:lstStyle/>
        <a:p>
          <a:endParaRPr lang="ru-RU"/>
        </a:p>
      </dgm:t>
    </dgm:pt>
    <dgm:pt modelId="{B0DEC783-DBFE-42D2-B2E5-7376D9310E2D}">
      <dgm:prSet phldrT="[Текст]" custT="1"/>
      <dgm:spPr/>
      <dgm:t>
        <a:bodyPr/>
        <a:lstStyle/>
        <a:p>
          <a:r>
            <a:rPr lang="ru-RU" sz="2000" dirty="0" smtClean="0"/>
            <a:t>Полуформализованные интервью</a:t>
          </a:r>
          <a:endParaRPr lang="ru-RU" sz="2000" dirty="0"/>
        </a:p>
      </dgm:t>
    </dgm:pt>
    <dgm:pt modelId="{40B4A381-6F8C-478D-819F-5AACA1670999}" type="parTrans" cxnId="{71605B75-8C96-4642-854C-D09C9D68D7CC}">
      <dgm:prSet/>
      <dgm:spPr/>
      <dgm:t>
        <a:bodyPr/>
        <a:lstStyle/>
        <a:p>
          <a:endParaRPr lang="ru-RU"/>
        </a:p>
      </dgm:t>
    </dgm:pt>
    <dgm:pt modelId="{10BD7AA0-17A6-47A0-A049-2D1BEEE03548}" type="sibTrans" cxnId="{71605B75-8C96-4642-854C-D09C9D68D7CC}">
      <dgm:prSet/>
      <dgm:spPr/>
      <dgm:t>
        <a:bodyPr/>
        <a:lstStyle/>
        <a:p>
          <a:endParaRPr lang="ru-RU"/>
        </a:p>
      </dgm:t>
    </dgm:pt>
    <dgm:pt modelId="{4651CC53-E7F5-46B9-A4B2-2A7FCA4CE30C}" type="pres">
      <dgm:prSet presAssocID="{9F987700-7753-4C8E-A607-679DEFE4DE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D82643-AAA9-4AFA-B9A9-A7EDD7496FB8}" type="pres">
      <dgm:prSet presAssocID="{ECD33FFF-F858-429A-861D-67AA2E81DBC3}" presName="composite" presStyleCnt="0"/>
      <dgm:spPr/>
    </dgm:pt>
    <dgm:pt modelId="{868DFAAE-4690-4EE4-8295-0B0C89FDD985}" type="pres">
      <dgm:prSet presAssocID="{ECD33FFF-F858-429A-861D-67AA2E81DB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133B9-F79F-4936-9CD6-C147C1F838F5}" type="pres">
      <dgm:prSet presAssocID="{ECD33FFF-F858-429A-861D-67AA2E81DBC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0B90E-0A2A-4539-B4A2-EFF0B506D36E}" type="pres">
      <dgm:prSet presAssocID="{436BC54D-746E-4BE5-80EA-4E3228CC9DC8}" presName="space" presStyleCnt="0"/>
      <dgm:spPr/>
    </dgm:pt>
    <dgm:pt modelId="{BD9835B4-773B-4852-B4FF-FCABCE153B55}" type="pres">
      <dgm:prSet presAssocID="{E4104309-2437-4D1C-816D-216E0522AD45}" presName="composite" presStyleCnt="0"/>
      <dgm:spPr/>
    </dgm:pt>
    <dgm:pt modelId="{1D4612A1-263E-4EA8-A980-2083636FFA56}" type="pres">
      <dgm:prSet presAssocID="{E4104309-2437-4D1C-816D-216E0522AD4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24B37-A437-48B9-A40B-6071B1B994A8}" type="pres">
      <dgm:prSet presAssocID="{E4104309-2437-4D1C-816D-216E0522AD4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3E34F5-8357-4557-A011-63DCFAD3CE73}" type="presOf" srcId="{B0DEC783-DBFE-42D2-B2E5-7376D9310E2D}" destId="{9CD133B9-F79F-4936-9CD6-C147C1F838F5}" srcOrd="0" destOrd="2" presId="urn:microsoft.com/office/officeart/2005/8/layout/hList1"/>
    <dgm:cxn modelId="{DC04048F-BC26-4461-95EE-2228C39050F4}" srcId="{ECD33FFF-F858-429A-861D-67AA2E81DBC3}" destId="{DD03D444-E634-47E1-9C74-2BF441832637}" srcOrd="3" destOrd="0" parTransId="{03954D2A-5174-4FE3-8408-B39A6091F7C2}" sibTransId="{AFD2DDEB-DA94-4830-BF71-2B4A1611A305}"/>
    <dgm:cxn modelId="{37067BB0-E33B-4CD1-853A-DC1904882910}" srcId="{E4104309-2437-4D1C-816D-216E0522AD45}" destId="{DBD2A790-DD40-4E14-8049-FE5B11E797B9}" srcOrd="0" destOrd="0" parTransId="{7B70CCB9-6AEE-4AD8-A07A-0F58B3A899C2}" sibTransId="{198AE72C-6489-412A-8674-AC39279FCC0D}"/>
    <dgm:cxn modelId="{5E9C8A03-9128-425F-AA3F-F5AC06DE46CE}" srcId="{9F987700-7753-4C8E-A607-679DEFE4DEB2}" destId="{ECD33FFF-F858-429A-861D-67AA2E81DBC3}" srcOrd="0" destOrd="0" parTransId="{88A51763-2246-45DA-B1E3-A83DCAE51A4A}" sibTransId="{436BC54D-746E-4BE5-80EA-4E3228CC9DC8}"/>
    <dgm:cxn modelId="{71605B75-8C96-4642-854C-D09C9D68D7CC}" srcId="{ECD33FFF-F858-429A-861D-67AA2E81DBC3}" destId="{B0DEC783-DBFE-42D2-B2E5-7376D9310E2D}" srcOrd="2" destOrd="0" parTransId="{40B4A381-6F8C-478D-819F-5AACA1670999}" sibTransId="{10BD7AA0-17A6-47A0-A049-2D1BEEE03548}"/>
    <dgm:cxn modelId="{F8741134-6C9E-48BC-83E3-19B3E5A7DDC7}" srcId="{ECD33FFF-F858-429A-861D-67AA2E81DBC3}" destId="{3D9ADE72-397A-4BEF-A00B-C03C555DE812}" srcOrd="0" destOrd="0" parTransId="{2273B788-7AD3-4856-8616-FA19E0219F5D}" sibTransId="{D60F90C9-6A0D-40D6-AB14-B9E7D2863DF4}"/>
    <dgm:cxn modelId="{30FBFCF6-C3CA-467D-A4E3-3309AC5E555D}" type="presOf" srcId="{C39D8038-279F-407E-87AA-8075BAAAD368}" destId="{9CD133B9-F79F-4936-9CD6-C147C1F838F5}" srcOrd="0" destOrd="1" presId="urn:microsoft.com/office/officeart/2005/8/layout/hList1"/>
    <dgm:cxn modelId="{61B730D4-0377-420D-A581-10B8E8285C1C}" type="presOf" srcId="{9F987700-7753-4C8E-A607-679DEFE4DEB2}" destId="{4651CC53-E7F5-46B9-A4B2-2A7FCA4CE30C}" srcOrd="0" destOrd="0" presId="urn:microsoft.com/office/officeart/2005/8/layout/hList1"/>
    <dgm:cxn modelId="{9BFDC7BC-B326-4EC4-AB62-26531EC492F3}" type="presOf" srcId="{DBD2A790-DD40-4E14-8049-FE5B11E797B9}" destId="{8ED24B37-A437-48B9-A40B-6071B1B994A8}" srcOrd="0" destOrd="0" presId="urn:microsoft.com/office/officeart/2005/8/layout/hList1"/>
    <dgm:cxn modelId="{838BBD9E-C30B-46CE-B953-945FCDE7F52A}" type="presOf" srcId="{DD03D444-E634-47E1-9C74-2BF441832637}" destId="{9CD133B9-F79F-4936-9CD6-C147C1F838F5}" srcOrd="0" destOrd="3" presId="urn:microsoft.com/office/officeart/2005/8/layout/hList1"/>
    <dgm:cxn modelId="{49FB240E-07D8-4F7D-A563-9A375191FA45}" type="presOf" srcId="{E4104309-2437-4D1C-816D-216E0522AD45}" destId="{1D4612A1-263E-4EA8-A980-2083636FFA56}" srcOrd="0" destOrd="0" presId="urn:microsoft.com/office/officeart/2005/8/layout/hList1"/>
    <dgm:cxn modelId="{D280C7B3-F53C-4CE8-9E2A-E537E97A82BD}" type="presOf" srcId="{ECD33FFF-F858-429A-861D-67AA2E81DBC3}" destId="{868DFAAE-4690-4EE4-8295-0B0C89FDD985}" srcOrd="0" destOrd="0" presId="urn:microsoft.com/office/officeart/2005/8/layout/hList1"/>
    <dgm:cxn modelId="{BFAB6DA1-F171-471E-8C14-78DB41FD6754}" srcId="{9F987700-7753-4C8E-A607-679DEFE4DEB2}" destId="{E4104309-2437-4D1C-816D-216E0522AD45}" srcOrd="1" destOrd="0" parTransId="{4FBF9B55-2446-4533-82DE-6255B3EE5282}" sibTransId="{B6B4B8E5-9081-4911-B428-1FEAC25E3AAD}"/>
    <dgm:cxn modelId="{D8228970-30FE-4477-8365-E0A0F69D85B1}" srcId="{ECD33FFF-F858-429A-861D-67AA2E81DBC3}" destId="{C39D8038-279F-407E-87AA-8075BAAAD368}" srcOrd="1" destOrd="0" parTransId="{1DFA51A4-3E04-4CC2-800C-6BFF2D5A7BFB}" sibTransId="{673D03C7-AA5F-4CC2-ACC3-D2CDD8E9A440}"/>
    <dgm:cxn modelId="{BE8EC664-29A3-4421-978A-875FFD8C9DA5}" type="presOf" srcId="{3D9ADE72-397A-4BEF-A00B-C03C555DE812}" destId="{9CD133B9-F79F-4936-9CD6-C147C1F838F5}" srcOrd="0" destOrd="0" presId="urn:microsoft.com/office/officeart/2005/8/layout/hList1"/>
    <dgm:cxn modelId="{0574A8E6-7634-4811-8B8B-E6B806993DB8}" type="presParOf" srcId="{4651CC53-E7F5-46B9-A4B2-2A7FCA4CE30C}" destId="{C0D82643-AAA9-4AFA-B9A9-A7EDD7496FB8}" srcOrd="0" destOrd="0" presId="urn:microsoft.com/office/officeart/2005/8/layout/hList1"/>
    <dgm:cxn modelId="{AB7D5191-5A8E-45DB-8FF7-284E5B6CAFF7}" type="presParOf" srcId="{C0D82643-AAA9-4AFA-B9A9-A7EDD7496FB8}" destId="{868DFAAE-4690-4EE4-8295-0B0C89FDD985}" srcOrd="0" destOrd="0" presId="urn:microsoft.com/office/officeart/2005/8/layout/hList1"/>
    <dgm:cxn modelId="{E51D72A5-4968-42EA-827E-044C87EC18E2}" type="presParOf" srcId="{C0D82643-AAA9-4AFA-B9A9-A7EDD7496FB8}" destId="{9CD133B9-F79F-4936-9CD6-C147C1F838F5}" srcOrd="1" destOrd="0" presId="urn:microsoft.com/office/officeart/2005/8/layout/hList1"/>
    <dgm:cxn modelId="{7F6C357F-F2E1-4F9B-8202-1C4F6D40107B}" type="presParOf" srcId="{4651CC53-E7F5-46B9-A4B2-2A7FCA4CE30C}" destId="{3410B90E-0A2A-4539-B4A2-EFF0B506D36E}" srcOrd="1" destOrd="0" presId="urn:microsoft.com/office/officeart/2005/8/layout/hList1"/>
    <dgm:cxn modelId="{25047026-BC02-4796-A162-52E6D63DA7B7}" type="presParOf" srcId="{4651CC53-E7F5-46B9-A4B2-2A7FCA4CE30C}" destId="{BD9835B4-773B-4852-B4FF-FCABCE153B55}" srcOrd="2" destOrd="0" presId="urn:microsoft.com/office/officeart/2005/8/layout/hList1"/>
    <dgm:cxn modelId="{AD63610A-A3BA-4766-B10A-CEDA78CAB98D}" type="presParOf" srcId="{BD9835B4-773B-4852-B4FF-FCABCE153B55}" destId="{1D4612A1-263E-4EA8-A980-2083636FFA56}" srcOrd="0" destOrd="0" presId="urn:microsoft.com/office/officeart/2005/8/layout/hList1"/>
    <dgm:cxn modelId="{4C511397-EDBC-49BA-AE1F-50DF431831C4}" type="presParOf" srcId="{BD9835B4-773B-4852-B4FF-FCABCE153B55}" destId="{8ED24B37-A437-48B9-A40B-6071B1B994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12EBD-A15D-44CE-ACE0-EB8C0860AD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D97950-F9E2-4E0A-B895-10D6B0FEFF10}">
      <dgm:prSet phldrT="[Текст]"/>
      <dgm:spPr/>
      <dgm:t>
        <a:bodyPr/>
        <a:lstStyle/>
        <a:p>
          <a:r>
            <a:rPr lang="ru-RU" dirty="0" err="1" smtClean="0"/>
            <a:t>Гайд</a:t>
          </a:r>
          <a:r>
            <a:rPr lang="ru-RU" dirty="0" smtClean="0"/>
            <a:t> </a:t>
          </a:r>
          <a:r>
            <a:rPr lang="en-US" dirty="0" smtClean="0"/>
            <a:t>I</a:t>
          </a:r>
          <a:endParaRPr lang="ru-RU" dirty="0"/>
        </a:p>
      </dgm:t>
    </dgm:pt>
    <dgm:pt modelId="{24F9DE58-4744-42E6-8B81-160F014DA5F4}" type="parTrans" cxnId="{7C9081E8-13AA-40F8-8E95-A494E7F34701}">
      <dgm:prSet/>
      <dgm:spPr/>
      <dgm:t>
        <a:bodyPr/>
        <a:lstStyle/>
        <a:p>
          <a:endParaRPr lang="ru-RU"/>
        </a:p>
      </dgm:t>
    </dgm:pt>
    <dgm:pt modelId="{52FD449D-0E57-436A-93AB-F328CD104CD4}" type="sibTrans" cxnId="{7C9081E8-13AA-40F8-8E95-A494E7F34701}">
      <dgm:prSet/>
      <dgm:spPr/>
      <dgm:t>
        <a:bodyPr/>
        <a:lstStyle/>
        <a:p>
          <a:endParaRPr lang="ru-RU"/>
        </a:p>
      </dgm:t>
    </dgm:pt>
    <dgm:pt modelId="{7529FAAE-E28A-4BEC-A1FB-F39BEAF1004F}">
      <dgm:prSet phldrT="[Текст]"/>
      <dgm:spPr/>
      <dgm:t>
        <a:bodyPr/>
        <a:lstStyle/>
        <a:p>
          <a:r>
            <a:rPr lang="ru-RU" dirty="0" smtClean="0"/>
            <a:t>Калибровка оценок организаций по изучаемым признакам</a:t>
          </a:r>
          <a:endParaRPr lang="ru-RU" dirty="0"/>
        </a:p>
      </dgm:t>
    </dgm:pt>
    <dgm:pt modelId="{4D87F31A-0C9D-4B17-A9B7-6C61A1EA1E3E}" type="parTrans" cxnId="{6354BAFE-74A1-46A4-AB60-86F0DE613A6C}">
      <dgm:prSet/>
      <dgm:spPr/>
      <dgm:t>
        <a:bodyPr/>
        <a:lstStyle/>
        <a:p>
          <a:endParaRPr lang="ru-RU"/>
        </a:p>
      </dgm:t>
    </dgm:pt>
    <dgm:pt modelId="{30DB941F-91A5-4F5F-BF05-7EBB417358B8}" type="sibTrans" cxnId="{6354BAFE-74A1-46A4-AB60-86F0DE613A6C}">
      <dgm:prSet/>
      <dgm:spPr/>
      <dgm:t>
        <a:bodyPr/>
        <a:lstStyle/>
        <a:p>
          <a:endParaRPr lang="ru-RU"/>
        </a:p>
      </dgm:t>
    </dgm:pt>
    <dgm:pt modelId="{5AB53047-76E6-4E6A-8D21-48CEC78C3ABE}">
      <dgm:prSet phldrT="[Текст]"/>
      <dgm:spPr/>
      <dgm:t>
        <a:bodyPr/>
        <a:lstStyle/>
        <a:p>
          <a:r>
            <a:rPr lang="ru-RU" dirty="0" err="1" smtClean="0"/>
            <a:t>Гайд</a:t>
          </a:r>
          <a:r>
            <a:rPr lang="ru-RU" dirty="0" smtClean="0"/>
            <a:t> </a:t>
          </a:r>
          <a:r>
            <a:rPr lang="en-US" dirty="0" smtClean="0"/>
            <a:t>II</a:t>
          </a:r>
          <a:endParaRPr lang="ru-RU" dirty="0"/>
        </a:p>
      </dgm:t>
    </dgm:pt>
    <dgm:pt modelId="{DAB19224-9694-4A9F-8600-FC947D941636}" type="parTrans" cxnId="{EAFA7628-5CC1-46D4-A53F-7A6514FEF1B7}">
      <dgm:prSet/>
      <dgm:spPr/>
      <dgm:t>
        <a:bodyPr/>
        <a:lstStyle/>
        <a:p>
          <a:endParaRPr lang="ru-RU"/>
        </a:p>
      </dgm:t>
    </dgm:pt>
    <dgm:pt modelId="{CC9D57E1-3F2B-4986-B877-5E16942EEAB8}" type="sibTrans" cxnId="{EAFA7628-5CC1-46D4-A53F-7A6514FEF1B7}">
      <dgm:prSet/>
      <dgm:spPr/>
      <dgm:t>
        <a:bodyPr/>
        <a:lstStyle/>
        <a:p>
          <a:endParaRPr lang="ru-RU"/>
        </a:p>
      </dgm:t>
    </dgm:pt>
    <dgm:pt modelId="{0ECEA292-5C08-4EBF-BB65-0FDD2006B395}">
      <dgm:prSet phldrT="[Текст]"/>
      <dgm:spPr/>
      <dgm:t>
        <a:bodyPr/>
        <a:lstStyle/>
        <a:p>
          <a:r>
            <a:rPr lang="ru-RU" dirty="0" smtClean="0"/>
            <a:t>Появление гипотезы: отношение организации к СССР и, как следствие, остальные </a:t>
          </a:r>
          <a:r>
            <a:rPr lang="ru-RU" dirty="0" err="1" smtClean="0"/>
            <a:t>идеологемы</a:t>
          </a:r>
          <a:r>
            <a:rPr lang="ru-RU" dirty="0" smtClean="0"/>
            <a:t> во многом определяются:</a:t>
          </a:r>
          <a:endParaRPr lang="ru-RU" dirty="0"/>
        </a:p>
      </dgm:t>
    </dgm:pt>
    <dgm:pt modelId="{3190FE08-6338-431B-9F6F-5E9EC4EA4448}" type="parTrans" cxnId="{664DB37F-BAE2-4310-801E-8DB00785461C}">
      <dgm:prSet/>
      <dgm:spPr/>
      <dgm:t>
        <a:bodyPr/>
        <a:lstStyle/>
        <a:p>
          <a:endParaRPr lang="ru-RU"/>
        </a:p>
      </dgm:t>
    </dgm:pt>
    <dgm:pt modelId="{9FEDBD5F-C53C-4AF9-B10F-A643CE1A35A9}" type="sibTrans" cxnId="{664DB37F-BAE2-4310-801E-8DB00785461C}">
      <dgm:prSet/>
      <dgm:spPr/>
      <dgm:t>
        <a:bodyPr/>
        <a:lstStyle/>
        <a:p>
          <a:endParaRPr lang="ru-RU"/>
        </a:p>
      </dgm:t>
    </dgm:pt>
    <dgm:pt modelId="{1C0764BD-BF70-4981-B483-51B2F10BAFAC}">
      <dgm:prSet phldrT="[Текст]"/>
      <dgm:spPr/>
      <dgm:t>
        <a:bodyPr/>
        <a:lstStyle/>
        <a:p>
          <a:r>
            <a:rPr lang="ru-RU" dirty="0" smtClean="0"/>
            <a:t>мировоззрением лидера, </a:t>
          </a:r>
          <a:endParaRPr lang="ru-RU" dirty="0"/>
        </a:p>
      </dgm:t>
    </dgm:pt>
    <dgm:pt modelId="{3374F917-E634-4CB2-9669-5D16655E5CBE}" type="parTrans" cxnId="{C656B7AA-BAFA-4A2E-AB08-8A1373217ABB}">
      <dgm:prSet/>
      <dgm:spPr/>
    </dgm:pt>
    <dgm:pt modelId="{557F235E-C572-438E-B75F-B500ED0B6C1C}" type="sibTrans" cxnId="{C656B7AA-BAFA-4A2E-AB08-8A1373217ABB}">
      <dgm:prSet/>
      <dgm:spPr/>
    </dgm:pt>
    <dgm:pt modelId="{F6AC6DE9-89EE-4108-BDD6-3504EB6CD1A6}">
      <dgm:prSet phldrT="[Текст]"/>
      <dgm:spPr/>
      <dgm:t>
        <a:bodyPr/>
        <a:lstStyle/>
        <a:p>
          <a:r>
            <a:rPr lang="ru-RU" dirty="0" smtClean="0"/>
            <a:t>периодом основания организации</a:t>
          </a:r>
          <a:endParaRPr lang="ru-RU" dirty="0"/>
        </a:p>
      </dgm:t>
    </dgm:pt>
    <dgm:pt modelId="{F60F6422-178B-42EA-AFCA-5E0BDEFF5F4B}" type="parTrans" cxnId="{7E071744-6DDB-47D7-BA84-33B3F1B1C24B}">
      <dgm:prSet/>
      <dgm:spPr/>
    </dgm:pt>
    <dgm:pt modelId="{AB4A9FF9-41BB-4201-A850-DF3523758CFD}" type="sibTrans" cxnId="{7E071744-6DDB-47D7-BA84-33B3F1B1C24B}">
      <dgm:prSet/>
      <dgm:spPr/>
    </dgm:pt>
    <dgm:pt modelId="{A1A796B9-23D2-42AA-B5CB-41122C6269EC}">
      <dgm:prSet phldrT="[Текст]"/>
      <dgm:spPr/>
      <dgm:t>
        <a:bodyPr/>
        <a:lstStyle/>
        <a:p>
          <a:endParaRPr lang="ru-RU" dirty="0"/>
        </a:p>
      </dgm:t>
    </dgm:pt>
    <dgm:pt modelId="{5ED46C9C-ABE6-4488-9BB5-24ECB1ACBD7D}" type="parTrans" cxnId="{C0E83B65-6379-4DCC-801C-E6B20C7A1451}">
      <dgm:prSet/>
      <dgm:spPr/>
    </dgm:pt>
    <dgm:pt modelId="{398964D3-D053-44C7-BE8B-B72745F49EAC}" type="sibTrans" cxnId="{C0E83B65-6379-4DCC-801C-E6B20C7A1451}">
      <dgm:prSet/>
      <dgm:spPr/>
    </dgm:pt>
    <dgm:pt modelId="{87A1E1BB-3A44-4455-8374-ACA4B421EBA3}">
      <dgm:prSet phldrT="[Текст]"/>
      <dgm:spPr/>
      <dgm:t>
        <a:bodyPr/>
        <a:lstStyle/>
        <a:p>
          <a:endParaRPr lang="ru-RU" dirty="0"/>
        </a:p>
      </dgm:t>
    </dgm:pt>
    <dgm:pt modelId="{135F6A25-3647-4748-8953-2A6EEF34AA2A}" type="parTrans" cxnId="{A884C668-0101-4381-8831-E07CBBCA85E4}">
      <dgm:prSet/>
      <dgm:spPr/>
    </dgm:pt>
    <dgm:pt modelId="{AF7ED0B4-FC0E-41FC-8EA2-7E0FF8FE0D1C}" type="sibTrans" cxnId="{A884C668-0101-4381-8831-E07CBBCA85E4}">
      <dgm:prSet/>
      <dgm:spPr/>
    </dgm:pt>
    <dgm:pt modelId="{9E787D67-FBDF-4B5C-915B-C9C448BAFBCE}" type="pres">
      <dgm:prSet presAssocID="{1A712EBD-A15D-44CE-ACE0-EB8C0860AD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9E7BB-FCBD-4F0F-A7CA-DB46425D9A6D}" type="pres">
      <dgm:prSet presAssocID="{61D97950-F9E2-4E0A-B895-10D6B0FEFF10}" presName="composite" presStyleCnt="0"/>
      <dgm:spPr/>
    </dgm:pt>
    <dgm:pt modelId="{134D0EC8-E4A5-4FE2-A795-59B0F36F0A1D}" type="pres">
      <dgm:prSet presAssocID="{61D97950-F9E2-4E0A-B895-10D6B0FEFF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D0131-88DC-466B-892A-4C667038E227}" type="pres">
      <dgm:prSet presAssocID="{61D97950-F9E2-4E0A-B895-10D6B0FEFF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2CE49-1173-464C-9212-96B4ACAE0276}" type="pres">
      <dgm:prSet presAssocID="{52FD449D-0E57-436A-93AB-F328CD104CD4}" presName="space" presStyleCnt="0"/>
      <dgm:spPr/>
    </dgm:pt>
    <dgm:pt modelId="{614C8DF5-D017-4400-9C93-F312C66DE05F}" type="pres">
      <dgm:prSet presAssocID="{5AB53047-76E6-4E6A-8D21-48CEC78C3ABE}" presName="composite" presStyleCnt="0"/>
      <dgm:spPr/>
    </dgm:pt>
    <dgm:pt modelId="{C2EAAB26-5913-40ED-BB3F-F454759EC279}" type="pres">
      <dgm:prSet presAssocID="{5AB53047-76E6-4E6A-8D21-48CEC78C3AB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59AC4-DE41-43D4-B839-C699DC5EA09C}" type="pres">
      <dgm:prSet presAssocID="{5AB53047-76E6-4E6A-8D21-48CEC78C3AB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FC0D45-D287-4EF4-AC67-CF8C838C6708}" type="presOf" srcId="{1C0764BD-BF70-4981-B483-51B2F10BAFAC}" destId="{07459AC4-DE41-43D4-B839-C699DC5EA09C}" srcOrd="0" destOrd="1" presId="urn:microsoft.com/office/officeart/2005/8/layout/hList1"/>
    <dgm:cxn modelId="{EAFA7628-5CC1-46D4-A53F-7A6514FEF1B7}" srcId="{1A712EBD-A15D-44CE-ACE0-EB8C0860ADDC}" destId="{5AB53047-76E6-4E6A-8D21-48CEC78C3ABE}" srcOrd="1" destOrd="0" parTransId="{DAB19224-9694-4A9F-8600-FC947D941636}" sibTransId="{CC9D57E1-3F2B-4986-B877-5E16942EEAB8}"/>
    <dgm:cxn modelId="{4FA010CD-B16C-4825-851D-63A938147E5E}" type="presOf" srcId="{87A1E1BB-3A44-4455-8374-ACA4B421EBA3}" destId="{3EAD0131-88DC-466B-892A-4C667038E227}" srcOrd="0" destOrd="1" presId="urn:microsoft.com/office/officeart/2005/8/layout/hList1"/>
    <dgm:cxn modelId="{A884C668-0101-4381-8831-E07CBBCA85E4}" srcId="{61D97950-F9E2-4E0A-B895-10D6B0FEFF10}" destId="{87A1E1BB-3A44-4455-8374-ACA4B421EBA3}" srcOrd="1" destOrd="0" parTransId="{135F6A25-3647-4748-8953-2A6EEF34AA2A}" sibTransId="{AF7ED0B4-FC0E-41FC-8EA2-7E0FF8FE0D1C}"/>
    <dgm:cxn modelId="{B8539C56-0764-4382-813D-BC46142D398C}" type="presOf" srcId="{61D97950-F9E2-4E0A-B895-10D6B0FEFF10}" destId="{134D0EC8-E4A5-4FE2-A795-59B0F36F0A1D}" srcOrd="0" destOrd="0" presId="urn:microsoft.com/office/officeart/2005/8/layout/hList1"/>
    <dgm:cxn modelId="{928F50FB-57C7-4EB8-8D68-7941D9607723}" type="presOf" srcId="{7529FAAE-E28A-4BEC-A1FB-F39BEAF1004F}" destId="{3EAD0131-88DC-466B-892A-4C667038E227}" srcOrd="0" destOrd="2" presId="urn:microsoft.com/office/officeart/2005/8/layout/hList1"/>
    <dgm:cxn modelId="{3AFC289B-FA8D-450A-A67E-2A47186F56DB}" type="presOf" srcId="{5AB53047-76E6-4E6A-8D21-48CEC78C3ABE}" destId="{C2EAAB26-5913-40ED-BB3F-F454759EC279}" srcOrd="0" destOrd="0" presId="urn:microsoft.com/office/officeart/2005/8/layout/hList1"/>
    <dgm:cxn modelId="{560FB492-5432-4E5A-AD89-1DA4F985A373}" type="presOf" srcId="{F6AC6DE9-89EE-4108-BDD6-3504EB6CD1A6}" destId="{07459AC4-DE41-43D4-B839-C699DC5EA09C}" srcOrd="0" destOrd="2" presId="urn:microsoft.com/office/officeart/2005/8/layout/hList1"/>
    <dgm:cxn modelId="{AE621140-0246-4DC1-98E7-EA8C31952F09}" type="presOf" srcId="{0ECEA292-5C08-4EBF-BB65-0FDD2006B395}" destId="{07459AC4-DE41-43D4-B839-C699DC5EA09C}" srcOrd="0" destOrd="0" presId="urn:microsoft.com/office/officeart/2005/8/layout/hList1"/>
    <dgm:cxn modelId="{C0E83B65-6379-4DCC-801C-E6B20C7A1451}" srcId="{61D97950-F9E2-4E0A-B895-10D6B0FEFF10}" destId="{A1A796B9-23D2-42AA-B5CB-41122C6269EC}" srcOrd="0" destOrd="0" parTransId="{5ED46C9C-ABE6-4488-9BB5-24ECB1ACBD7D}" sibTransId="{398964D3-D053-44C7-BE8B-B72745F49EAC}"/>
    <dgm:cxn modelId="{C656B7AA-BAFA-4A2E-AB08-8A1373217ABB}" srcId="{5AB53047-76E6-4E6A-8D21-48CEC78C3ABE}" destId="{1C0764BD-BF70-4981-B483-51B2F10BAFAC}" srcOrd="1" destOrd="0" parTransId="{3374F917-E634-4CB2-9669-5D16655E5CBE}" sibTransId="{557F235E-C572-438E-B75F-B500ED0B6C1C}"/>
    <dgm:cxn modelId="{6354BAFE-74A1-46A4-AB60-86F0DE613A6C}" srcId="{61D97950-F9E2-4E0A-B895-10D6B0FEFF10}" destId="{7529FAAE-E28A-4BEC-A1FB-F39BEAF1004F}" srcOrd="2" destOrd="0" parTransId="{4D87F31A-0C9D-4B17-A9B7-6C61A1EA1E3E}" sibTransId="{30DB941F-91A5-4F5F-BF05-7EBB417358B8}"/>
    <dgm:cxn modelId="{7E071744-6DDB-47D7-BA84-33B3F1B1C24B}" srcId="{5AB53047-76E6-4E6A-8D21-48CEC78C3ABE}" destId="{F6AC6DE9-89EE-4108-BDD6-3504EB6CD1A6}" srcOrd="2" destOrd="0" parTransId="{F60F6422-178B-42EA-AFCA-5E0BDEFF5F4B}" sibTransId="{AB4A9FF9-41BB-4201-A850-DF3523758CFD}"/>
    <dgm:cxn modelId="{7C9081E8-13AA-40F8-8E95-A494E7F34701}" srcId="{1A712EBD-A15D-44CE-ACE0-EB8C0860ADDC}" destId="{61D97950-F9E2-4E0A-B895-10D6B0FEFF10}" srcOrd="0" destOrd="0" parTransId="{24F9DE58-4744-42E6-8B81-160F014DA5F4}" sibTransId="{52FD449D-0E57-436A-93AB-F328CD104CD4}"/>
    <dgm:cxn modelId="{664DB37F-BAE2-4310-801E-8DB00785461C}" srcId="{5AB53047-76E6-4E6A-8D21-48CEC78C3ABE}" destId="{0ECEA292-5C08-4EBF-BB65-0FDD2006B395}" srcOrd="0" destOrd="0" parTransId="{3190FE08-6338-431B-9F6F-5E9EC4EA4448}" sibTransId="{9FEDBD5F-C53C-4AF9-B10F-A643CE1A35A9}"/>
    <dgm:cxn modelId="{40AAA8FB-0CD2-43D6-9735-52E27E889CBD}" type="presOf" srcId="{1A712EBD-A15D-44CE-ACE0-EB8C0860ADDC}" destId="{9E787D67-FBDF-4B5C-915B-C9C448BAFBCE}" srcOrd="0" destOrd="0" presId="urn:microsoft.com/office/officeart/2005/8/layout/hList1"/>
    <dgm:cxn modelId="{FBA1FF16-531F-4A6E-B976-8B43F95E5F46}" type="presOf" srcId="{A1A796B9-23D2-42AA-B5CB-41122C6269EC}" destId="{3EAD0131-88DC-466B-892A-4C667038E227}" srcOrd="0" destOrd="0" presId="urn:microsoft.com/office/officeart/2005/8/layout/hList1"/>
    <dgm:cxn modelId="{CA75F45D-343D-4AA1-BD3C-3617CCC272F4}" type="presParOf" srcId="{9E787D67-FBDF-4B5C-915B-C9C448BAFBCE}" destId="{A8D9E7BB-FCBD-4F0F-A7CA-DB46425D9A6D}" srcOrd="0" destOrd="0" presId="urn:microsoft.com/office/officeart/2005/8/layout/hList1"/>
    <dgm:cxn modelId="{BDF7867B-9753-4D86-9761-197A8622405F}" type="presParOf" srcId="{A8D9E7BB-FCBD-4F0F-A7CA-DB46425D9A6D}" destId="{134D0EC8-E4A5-4FE2-A795-59B0F36F0A1D}" srcOrd="0" destOrd="0" presId="urn:microsoft.com/office/officeart/2005/8/layout/hList1"/>
    <dgm:cxn modelId="{66072796-B6F3-4497-A31F-C90CDFC83142}" type="presParOf" srcId="{A8D9E7BB-FCBD-4F0F-A7CA-DB46425D9A6D}" destId="{3EAD0131-88DC-466B-892A-4C667038E227}" srcOrd="1" destOrd="0" presId="urn:microsoft.com/office/officeart/2005/8/layout/hList1"/>
    <dgm:cxn modelId="{A89BE15C-254A-46EF-9E85-ABC292233025}" type="presParOf" srcId="{9E787D67-FBDF-4B5C-915B-C9C448BAFBCE}" destId="{98D2CE49-1173-464C-9212-96B4ACAE0276}" srcOrd="1" destOrd="0" presId="urn:microsoft.com/office/officeart/2005/8/layout/hList1"/>
    <dgm:cxn modelId="{D36D965A-9965-4DD0-8718-6638D62A9FF2}" type="presParOf" srcId="{9E787D67-FBDF-4B5C-915B-C9C448BAFBCE}" destId="{614C8DF5-D017-4400-9C93-F312C66DE05F}" srcOrd="2" destOrd="0" presId="urn:microsoft.com/office/officeart/2005/8/layout/hList1"/>
    <dgm:cxn modelId="{D1D68EFF-64F4-4A27-8F69-F831899C6F74}" type="presParOf" srcId="{614C8DF5-D017-4400-9C93-F312C66DE05F}" destId="{C2EAAB26-5913-40ED-BB3F-F454759EC279}" srcOrd="0" destOrd="0" presId="urn:microsoft.com/office/officeart/2005/8/layout/hList1"/>
    <dgm:cxn modelId="{C2F7D43B-E78E-4224-B181-D92C70BFFEB8}" type="presParOf" srcId="{614C8DF5-D017-4400-9C93-F312C66DE05F}" destId="{07459AC4-DE41-43D4-B839-C699DC5EA0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DFAAE-4690-4EE4-8295-0B0C89FDD985}">
      <dsp:nvSpPr>
        <dsp:cNvPr id="0" name=""/>
        <dsp:cNvSpPr/>
      </dsp:nvSpPr>
      <dsp:spPr>
        <a:xfrm>
          <a:off x="40" y="265670"/>
          <a:ext cx="3845569" cy="140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Качественные методы</a:t>
          </a:r>
          <a:endParaRPr lang="ru-RU" sz="3200" kern="1200" dirty="0"/>
        </a:p>
      </dsp:txBody>
      <dsp:txXfrm>
        <a:off x="40" y="265670"/>
        <a:ext cx="3845569" cy="1403340"/>
      </dsp:txXfrm>
    </dsp:sp>
    <dsp:sp modelId="{9CD133B9-F79F-4936-9CD6-C147C1F838F5}">
      <dsp:nvSpPr>
        <dsp:cNvPr id="0" name=""/>
        <dsp:cNvSpPr/>
      </dsp:nvSpPr>
      <dsp:spPr>
        <a:xfrm>
          <a:off x="40" y="1669011"/>
          <a:ext cx="3845569" cy="259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Case-study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Анализ текстов (контент-анализ)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Полуформализованные интервью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Обоснованная теория</a:t>
          </a:r>
          <a:endParaRPr lang="ru-RU" sz="2000" kern="1200" dirty="0"/>
        </a:p>
      </dsp:txBody>
      <dsp:txXfrm>
        <a:off x="40" y="1669011"/>
        <a:ext cx="3845569" cy="2591280"/>
      </dsp:txXfrm>
    </dsp:sp>
    <dsp:sp modelId="{1D4612A1-263E-4EA8-A980-2083636FFA56}">
      <dsp:nvSpPr>
        <dsp:cNvPr id="0" name=""/>
        <dsp:cNvSpPr/>
      </dsp:nvSpPr>
      <dsp:spPr>
        <a:xfrm>
          <a:off x="4383989" y="265670"/>
          <a:ext cx="3845569" cy="140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Количественные методы</a:t>
          </a:r>
          <a:endParaRPr lang="ru-RU" sz="3200" kern="1200" dirty="0"/>
        </a:p>
      </dsp:txBody>
      <dsp:txXfrm>
        <a:off x="4383989" y="265670"/>
        <a:ext cx="3845569" cy="1403340"/>
      </dsp:txXfrm>
    </dsp:sp>
    <dsp:sp modelId="{8ED24B37-A437-48B9-A40B-6071B1B994A8}">
      <dsp:nvSpPr>
        <dsp:cNvPr id="0" name=""/>
        <dsp:cNvSpPr/>
      </dsp:nvSpPr>
      <dsp:spPr>
        <a:xfrm>
          <a:off x="4383989" y="1669011"/>
          <a:ext cx="3845569" cy="259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/>
            <a:t>Логлинейное</a:t>
          </a:r>
          <a:r>
            <a:rPr lang="ru-RU" sz="2800" kern="1200" dirty="0" smtClean="0"/>
            <a:t> моделирование</a:t>
          </a:r>
          <a:endParaRPr lang="ru-RU" sz="2800" kern="1200" dirty="0"/>
        </a:p>
      </dsp:txBody>
      <dsp:txXfrm>
        <a:off x="4383989" y="1669011"/>
        <a:ext cx="3845569" cy="2591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D0EC8-E4A5-4FE2-A795-59B0F36F0A1D}">
      <dsp:nvSpPr>
        <dsp:cNvPr id="0" name=""/>
        <dsp:cNvSpPr/>
      </dsp:nvSpPr>
      <dsp:spPr>
        <a:xfrm>
          <a:off x="40" y="369156"/>
          <a:ext cx="384556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Гайд</a:t>
          </a:r>
          <a:r>
            <a:rPr lang="ru-RU" sz="2000" kern="1200" dirty="0" smtClean="0"/>
            <a:t> </a:t>
          </a:r>
          <a:r>
            <a:rPr lang="en-US" sz="2000" kern="1200" dirty="0" smtClean="0"/>
            <a:t>I</a:t>
          </a:r>
          <a:endParaRPr lang="ru-RU" sz="2000" kern="1200" dirty="0"/>
        </a:p>
      </dsp:txBody>
      <dsp:txXfrm>
        <a:off x="40" y="369156"/>
        <a:ext cx="3845569" cy="576000"/>
      </dsp:txXfrm>
    </dsp:sp>
    <dsp:sp modelId="{3EAD0131-88DC-466B-892A-4C667038E227}">
      <dsp:nvSpPr>
        <dsp:cNvPr id="0" name=""/>
        <dsp:cNvSpPr/>
      </dsp:nvSpPr>
      <dsp:spPr>
        <a:xfrm>
          <a:off x="40" y="945156"/>
          <a:ext cx="3845569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Калибровка оценок организаций по изучаемым признакам</a:t>
          </a:r>
          <a:endParaRPr lang="ru-RU" sz="2000" kern="1200" dirty="0"/>
        </a:p>
      </dsp:txBody>
      <dsp:txXfrm>
        <a:off x="40" y="945156"/>
        <a:ext cx="3845569" cy="3211649"/>
      </dsp:txXfrm>
    </dsp:sp>
    <dsp:sp modelId="{C2EAAB26-5913-40ED-BB3F-F454759EC279}">
      <dsp:nvSpPr>
        <dsp:cNvPr id="0" name=""/>
        <dsp:cNvSpPr/>
      </dsp:nvSpPr>
      <dsp:spPr>
        <a:xfrm>
          <a:off x="4383989" y="369156"/>
          <a:ext cx="384556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Гайд</a:t>
          </a:r>
          <a:r>
            <a:rPr lang="ru-RU" sz="2000" kern="1200" dirty="0" smtClean="0"/>
            <a:t> </a:t>
          </a:r>
          <a:r>
            <a:rPr lang="en-US" sz="2000" kern="1200" dirty="0" smtClean="0"/>
            <a:t>II</a:t>
          </a:r>
          <a:endParaRPr lang="ru-RU" sz="2000" kern="1200" dirty="0"/>
        </a:p>
      </dsp:txBody>
      <dsp:txXfrm>
        <a:off x="4383989" y="369156"/>
        <a:ext cx="3845569" cy="576000"/>
      </dsp:txXfrm>
    </dsp:sp>
    <dsp:sp modelId="{07459AC4-DE41-43D4-B839-C699DC5EA09C}">
      <dsp:nvSpPr>
        <dsp:cNvPr id="0" name=""/>
        <dsp:cNvSpPr/>
      </dsp:nvSpPr>
      <dsp:spPr>
        <a:xfrm>
          <a:off x="4383989" y="945156"/>
          <a:ext cx="3845569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Появление гипотезы: отношение организации к СССР и, как следствие, остальные </a:t>
          </a:r>
          <a:r>
            <a:rPr lang="ru-RU" sz="2000" kern="1200" dirty="0" err="1" smtClean="0"/>
            <a:t>идеологемы</a:t>
          </a:r>
          <a:r>
            <a:rPr lang="ru-RU" sz="2000" kern="1200" dirty="0" smtClean="0"/>
            <a:t> во многом определяются: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мировоззрением лидера,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периодом основания организации</a:t>
          </a:r>
          <a:endParaRPr lang="ru-RU" sz="2000" kern="1200" dirty="0"/>
        </a:p>
      </dsp:txBody>
      <dsp:txXfrm>
        <a:off x="4383989" y="945156"/>
        <a:ext cx="3845569" cy="3211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9AA01-0AEB-4A09-AD16-5770ED2611F2}" type="datetimeFigureOut">
              <a:rPr lang="ru-RU" smtClean="0"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9594-5AAB-49AF-8C6B-22BE76C18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3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ED3331-FA7F-4A3E-8AEB-9FDA49AE8E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1"/>
            <a:ext cx="8136904" cy="1953562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Применение </a:t>
            </a:r>
            <a:r>
              <a:rPr lang="ru-RU" sz="3200" dirty="0" smtClean="0"/>
              <a:t>стратегии </a:t>
            </a:r>
            <a:r>
              <a:rPr lang="ru-RU" sz="3200" dirty="0" err="1" smtClean="0"/>
              <a:t>mixed</a:t>
            </a:r>
            <a:r>
              <a:rPr lang="ru-RU" sz="3200" dirty="0" smtClean="0"/>
              <a:t> </a:t>
            </a:r>
            <a:r>
              <a:rPr lang="ru-RU" sz="3200" dirty="0" err="1"/>
              <a:t>methods</a:t>
            </a:r>
            <a:r>
              <a:rPr lang="ru-RU" sz="3200" dirty="0"/>
              <a:t> для исследования идеологий современных русских националистических организаций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/>
              <a:t>Ротмистров Алексей Николаевич, к. соц. н., доц. каф. методов сбора и анализа социологической информации НИУ </a:t>
            </a:r>
            <a:r>
              <a:rPr lang="ru-RU" sz="1800" dirty="0" smtClean="0"/>
              <a:t>ВШЭ</a:t>
            </a:r>
          </a:p>
          <a:p>
            <a:r>
              <a:rPr lang="ru-RU" sz="1800" dirty="0" smtClean="0"/>
              <a:t>Попова Полина Артемовна, студентка 4 курса </a:t>
            </a:r>
            <a:r>
              <a:rPr lang="ru-RU" sz="1800" dirty="0" err="1" smtClean="0"/>
              <a:t>деп</a:t>
            </a:r>
            <a:r>
              <a:rPr lang="ru-RU" sz="1800" dirty="0" smtClean="0"/>
              <a:t>. </a:t>
            </a:r>
            <a:r>
              <a:rPr lang="ru-RU" sz="1800" dirty="0"/>
              <a:t>с</a:t>
            </a:r>
            <a:r>
              <a:rPr lang="ru-RU" sz="1800" dirty="0" smtClean="0"/>
              <a:t>оциологии НИУ ВШЭ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644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Политический ориентир для </a:t>
            </a:r>
            <a:r>
              <a:rPr lang="ru-RU" dirty="0" smtClean="0"/>
              <a:t>организаций</a:t>
            </a:r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Идеологема</a:t>
            </a:r>
            <a:r>
              <a:rPr lang="ru-RU" dirty="0" smtClean="0"/>
              <a:t> 1. </a:t>
            </a:r>
            <a:br>
              <a:rPr lang="ru-RU" dirty="0" smtClean="0"/>
            </a:br>
            <a:r>
              <a:rPr lang="ru-RU" dirty="0" smtClean="0"/>
              <a:t>Отношение к СССР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13995"/>
              </p:ext>
            </p:extLst>
          </p:nvPr>
        </p:nvGraphicFramePr>
        <p:xfrm>
          <a:off x="899593" y="2132856"/>
          <a:ext cx="7128791" cy="360040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310654"/>
                <a:gridCol w="1310654"/>
                <a:gridCol w="994501"/>
                <a:gridCol w="1355161"/>
                <a:gridCol w="1249265"/>
                <a:gridCol w="908556"/>
              </a:tblGrid>
              <a:tr h="1025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Абсолютное неприятие (негативное)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Признание некоторых достижений на общем негативном фоне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Нейтральное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Позитивное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ясно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53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БАРС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НДА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ННП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НСоюзР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ДПНИ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НовСил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СоюзРН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СПХ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РНЕ_Б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Сопр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ДР_Л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ЕС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КРО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НСобор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СоборРН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ЛОМ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РНЕ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4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Иммигранты </a:t>
            </a:r>
          </a:p>
          <a:p>
            <a:r>
              <a:rPr lang="ru-RU" dirty="0" smtClean="0"/>
              <a:t>Внешнее окружение России (</a:t>
            </a:r>
            <a:r>
              <a:rPr lang="ru-RU" dirty="0" err="1" smtClean="0"/>
              <a:t>закулиса</a:t>
            </a:r>
            <a:r>
              <a:rPr lang="ru-RU" dirty="0" smtClean="0"/>
              <a:t>, сионисты, Запад)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Идеологема</a:t>
            </a:r>
            <a:r>
              <a:rPr lang="ru-RU" dirty="0" smtClean="0"/>
              <a:t> 2. </a:t>
            </a:r>
            <a:br>
              <a:rPr lang="ru-RU" dirty="0" smtClean="0"/>
            </a:br>
            <a:r>
              <a:rPr lang="ru-RU" dirty="0" smtClean="0"/>
              <a:t>Идентификация источника угрозы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60484"/>
              </p:ext>
            </p:extLst>
          </p:nvPr>
        </p:nvGraphicFramePr>
        <p:xfrm>
          <a:off x="827584" y="3068960"/>
          <a:ext cx="7344816" cy="2736304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320602"/>
                <a:gridCol w="1560783"/>
                <a:gridCol w="1515897"/>
                <a:gridCol w="1456049"/>
                <a:gridCol w="1491485"/>
              </a:tblGrid>
              <a:tr h="5418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Сионисты, </a:t>
                      </a:r>
                      <a:r>
                        <a:rPr lang="ru-RU" sz="1200" dirty="0" err="1">
                          <a:effectLst/>
                        </a:rPr>
                        <a:t>закулиса</a:t>
                      </a:r>
                      <a:r>
                        <a:rPr lang="ru-RU" sz="1200" dirty="0">
                          <a:effectLst/>
                        </a:rPr>
                        <a:t>, Запад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 </a:t>
                      </a:r>
                      <a:r>
                        <a:rPr lang="ru-RU" sz="1200" dirty="0">
                          <a:effectLst/>
                        </a:rPr>
                        <a:t>заметное внимание иммигрантам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ясно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443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БАРС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ДР_Л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ЕС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КРО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ЛОМ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РПП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СоборРН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СоюзРН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ВелОтеч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ДПНИ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НДА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ННП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НовСил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НСобор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РНЕ_Б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РОНС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НПР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НСоюзР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ЧС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РИД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СПХ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331220"/>
              </p:ext>
            </p:extLst>
          </p:nvPr>
        </p:nvGraphicFramePr>
        <p:xfrm>
          <a:off x="827585" y="1700808"/>
          <a:ext cx="7632846" cy="4104455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540765"/>
                <a:gridCol w="1386848"/>
                <a:gridCol w="1493712"/>
                <a:gridCol w="1546347"/>
                <a:gridCol w="1665174"/>
              </a:tblGrid>
              <a:tr h="1613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Культурный и/или геополитический без упоминания этничности и расы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Этнический с частыми упоминаниями этничности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Расовый с частыми упоминаниями расы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136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ВелОтеч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ЕС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НСобор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ДР_Л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КРО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НДА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НовСил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НПР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РИД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РОНС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СоборРН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СоюзРН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СПХ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ЧС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РНЕ_Б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ЛОМ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БАРС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ДПНИ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ННП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НСИ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НСоюзР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РПП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СС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Идеологема</a:t>
            </a:r>
            <a:r>
              <a:rPr lang="ru-RU" dirty="0" smtClean="0"/>
              <a:t> 3. </a:t>
            </a:r>
            <a:br>
              <a:rPr lang="ru-RU" dirty="0" smtClean="0"/>
            </a:br>
            <a:r>
              <a:rPr lang="ru-RU" dirty="0" smtClean="0"/>
              <a:t>Тип национализма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5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289831"/>
              </p:ext>
            </p:extLst>
          </p:nvPr>
        </p:nvGraphicFramePr>
        <p:xfrm>
          <a:off x="1547662" y="1772816"/>
          <a:ext cx="6336705" cy="396044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605796"/>
                <a:gridCol w="1418425"/>
                <a:gridCol w="1632078"/>
                <a:gridCol w="1680406"/>
              </a:tblGrid>
              <a:tr h="652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мононациональное государство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по территории Российской Империи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75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ДПНИ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ЛОМ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НДА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НДП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ННП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НовСил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НСИ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НСН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НСоюзР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РОНС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РПП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БАРС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ВелОтеч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ДР_Л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ЕС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КРО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НСобор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ПБ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РИД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РНЕ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РНЕ_Б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РОС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СоборРН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СоюзРН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СПХ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ЧС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Идеологема</a:t>
            </a:r>
            <a:r>
              <a:rPr lang="ru-RU" dirty="0" smtClean="0"/>
              <a:t> 4. </a:t>
            </a:r>
            <a:br>
              <a:rPr lang="ru-RU" dirty="0" smtClean="0"/>
            </a:br>
            <a:r>
              <a:rPr lang="ru-RU" dirty="0" smtClean="0"/>
              <a:t>Желаемые границы государства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339000"/>
              </p:ext>
            </p:extLst>
          </p:nvPr>
        </p:nvGraphicFramePr>
        <p:xfrm>
          <a:off x="755576" y="1628800"/>
          <a:ext cx="7776864" cy="410445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345574"/>
                <a:gridCol w="1561710"/>
                <a:gridCol w="1594212"/>
                <a:gridCol w="1616964"/>
                <a:gridCol w="1658404"/>
              </a:tblGrid>
              <a:tr h="73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язычество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светскость/атеизм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христианство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9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ННП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БАРС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ДР_Л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ЕС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КРО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НСобор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РИД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РНЕ_Б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РОНС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СоюзРН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СПХ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ЧС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ВелОтеч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ДПНИ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ЛОМ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НДА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НовСил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НСоюзР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РПП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СоборРН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Сопр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Идеологема</a:t>
            </a:r>
            <a:r>
              <a:rPr lang="ru-RU" dirty="0" smtClean="0"/>
              <a:t> 5. </a:t>
            </a:r>
            <a:br>
              <a:rPr lang="ru-RU" dirty="0" smtClean="0"/>
            </a:br>
            <a:r>
              <a:rPr lang="ru-RU" dirty="0" smtClean="0"/>
              <a:t>Тип религиозности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0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365072"/>
              </p:ext>
            </p:extLst>
          </p:nvPr>
        </p:nvGraphicFramePr>
        <p:xfrm>
          <a:off x="827583" y="1628800"/>
          <a:ext cx="7704856" cy="396044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313033"/>
                <a:gridCol w="1340073"/>
                <a:gridCol w="1406138"/>
                <a:gridCol w="1305539"/>
                <a:gridCol w="1340073"/>
              </a:tblGrid>
              <a:tr h="107475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национал-социалистические, патерналистские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либеральные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ясно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568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ВелОтеч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ВелРос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ДР_Л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ЕС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КРО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ННП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НСобор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НСоюзР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РИД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РНЕ_Б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РОНС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РОС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РПП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СоборРН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Сопр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ДПНИ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НДА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НДП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НовСил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БАРС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ЛОМ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</a:rPr>
                        <a:t>СоюзРН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СПХ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ЧС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Идеологема</a:t>
            </a:r>
            <a:r>
              <a:rPr lang="ru-RU" dirty="0" smtClean="0"/>
              <a:t> 6. </a:t>
            </a:r>
            <a:br>
              <a:rPr lang="ru-RU" dirty="0" smtClean="0"/>
            </a:br>
            <a:r>
              <a:rPr lang="ru-RU" dirty="0" smtClean="0"/>
              <a:t>Желаемая экономическая модель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9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Формирование пространства из около 100 признаков, отражающих разные стороны функционирования организаций: </a:t>
            </a:r>
          </a:p>
          <a:p>
            <a:r>
              <a:rPr lang="ru-RU" dirty="0" smtClean="0"/>
              <a:t>Идеология</a:t>
            </a:r>
          </a:p>
          <a:p>
            <a:r>
              <a:rPr lang="ru-RU" dirty="0" smtClean="0"/>
              <a:t>Функционал</a:t>
            </a:r>
          </a:p>
          <a:p>
            <a:r>
              <a:rPr lang="ru-RU" dirty="0" smtClean="0"/>
              <a:t>Отношение к другим игрокам политического поля</a:t>
            </a:r>
          </a:p>
          <a:p>
            <a:r>
              <a:rPr lang="ru-RU" dirty="0" err="1" smtClean="0"/>
              <a:t>Активизм</a:t>
            </a:r>
            <a:endParaRPr lang="ru-RU" dirty="0" smtClean="0"/>
          </a:p>
          <a:p>
            <a:r>
              <a:rPr lang="ru-RU" dirty="0" smtClean="0"/>
              <a:t>Притяжение аудитории определенного типа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качественного этапа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005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i="1" dirty="0" smtClean="0"/>
              <a:t>Исследовательский вопрос: </a:t>
            </a:r>
            <a:r>
              <a:rPr lang="ru-RU" dirty="0" smtClean="0"/>
              <a:t>Существуют ли «цепочки» пар признаков внутри блока </a:t>
            </a:r>
            <a:r>
              <a:rPr lang="ru-RU" dirty="0" err="1" smtClean="0"/>
              <a:t>идеологем</a:t>
            </a:r>
            <a:r>
              <a:rPr lang="ru-RU" dirty="0" smtClean="0"/>
              <a:t>?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i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количественного этапа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967335"/>
            <a:ext cx="700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384401" y="3284984"/>
            <a:ext cx="52330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954403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954403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981320" y="3272052"/>
            <a:ext cx="52330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94254" y="2954403"/>
            <a:ext cx="702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2954403"/>
            <a:ext cx="702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498572" y="3272052"/>
            <a:ext cx="52330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288266" y="2967335"/>
            <a:ext cx="742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384401" y="3848554"/>
            <a:ext cx="6067919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99200" y="5013176"/>
            <a:ext cx="1396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A;B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81317" y="5013176"/>
            <a:ext cx="1398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B;C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1040" y="4931708"/>
            <a:ext cx="1518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C;D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18130" y="5321365"/>
            <a:ext cx="129614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50185" y="5357369"/>
            <a:ext cx="129614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52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позволяет </a:t>
            </a:r>
            <a:r>
              <a:rPr lang="ru-RU" sz="3200" dirty="0"/>
              <a:t>искать </a:t>
            </a:r>
            <a:r>
              <a:rPr lang="ru-RU" sz="3200" dirty="0" smtClean="0"/>
              <a:t>многомерные взаимодействия</a:t>
            </a:r>
          </a:p>
          <a:p>
            <a:r>
              <a:rPr lang="ru-RU" sz="3200" dirty="0"/>
              <a:t>устойчива к разреженным </a:t>
            </a:r>
            <a:r>
              <a:rPr lang="ru-RU" sz="3200" dirty="0" smtClean="0"/>
              <a:t>данным</a:t>
            </a:r>
          </a:p>
          <a:p>
            <a:r>
              <a:rPr lang="ru-RU" sz="3200" dirty="0"/>
              <a:t>применима к любым типам шкал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 err="1" smtClean="0"/>
              <a:t>логлинейной</a:t>
            </a:r>
            <a:r>
              <a:rPr lang="ru-RU" dirty="0" smtClean="0"/>
              <a:t> модели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120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19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направленных связей </a:t>
            </a:r>
            <a:r>
              <a:rPr lang="ru-RU" dirty="0" err="1" smtClean="0"/>
              <a:t>идеологем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632848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271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556792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Социолого-политологическая плоскость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1556792"/>
            <a:ext cx="39604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Методическая плоскость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444208" y="2348880"/>
            <a:ext cx="288032" cy="288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339752" y="2360960"/>
            <a:ext cx="288032" cy="288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2648992"/>
            <a:ext cx="4104456" cy="3444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Расширение области применения стратегии </a:t>
            </a:r>
            <a:r>
              <a:rPr lang="en-US" sz="1400" dirty="0" smtClean="0"/>
              <a:t>mixed methods</a:t>
            </a:r>
            <a:endParaRPr lang="ru-RU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Трудности количественного исследования националистических организаций из-за их информационной и культурной закрытости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Невозможность выявления глубинных/латентных причинно-следственных закономерностей функционирования этих организаций качественными </a:t>
            </a:r>
            <a:r>
              <a:rPr lang="ru-RU" sz="1400" dirty="0" smtClean="0"/>
              <a:t>методами</a:t>
            </a:r>
            <a:endParaRPr lang="en-US" sz="1400" dirty="0" smtClean="0"/>
          </a:p>
          <a:p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560" y="2648992"/>
            <a:ext cx="3744416" cy="3444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err="1" smtClean="0"/>
              <a:t>Неисследовательность</a:t>
            </a:r>
            <a:r>
              <a:rPr lang="ru-RU" sz="1600" dirty="0" smtClean="0"/>
              <a:t> русских националистических организаций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Потребность в дифференциации русских националистических организаций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Необходимость изучения сочетаний признаков идеологий (</a:t>
            </a:r>
            <a:r>
              <a:rPr lang="ru-RU" sz="1600" dirty="0" err="1" smtClean="0"/>
              <a:t>идеологем</a:t>
            </a:r>
            <a:r>
              <a:rPr lang="ru-RU" sz="16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0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к СССР-Желаемые границы-Тип религиозности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962242"/>
              </p:ext>
            </p:extLst>
          </p:nvPr>
        </p:nvGraphicFramePr>
        <p:xfrm>
          <a:off x="683568" y="1556792"/>
          <a:ext cx="8064896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690"/>
                <a:gridCol w="1761505"/>
                <a:gridCol w="880267"/>
                <a:gridCol w="1653115"/>
                <a:gridCol w="1554215"/>
                <a:gridCol w="936104"/>
              </a:tblGrid>
              <a:tr h="71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Отношение к СССР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Желаемые границы государства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Точность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Желаемые границы государства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религиозности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Точность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03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Абсолютное неприятие советского опыта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мононациональное государство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из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мононациональное государство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светскость/атеизм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 из 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5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Признание достижений на общем негативном фоне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мононациональное государство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из 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мононациональное государство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Нейтральное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империя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из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империя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христианство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из 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Позитивное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империя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из 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Скорее империя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833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107886"/>
              </p:ext>
            </p:extLst>
          </p:nvPr>
        </p:nvGraphicFramePr>
        <p:xfrm>
          <a:off x="755576" y="1628799"/>
          <a:ext cx="7848871" cy="439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800200"/>
                <a:gridCol w="849743"/>
                <a:gridCol w="1885917"/>
                <a:gridCol w="720724"/>
                <a:gridCol w="936103"/>
              </a:tblGrid>
              <a:tr h="45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Отношение к СССР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национализма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Точность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национализма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Расизм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Точность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5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Абсолютное неприятие советского опыта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частыми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из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частыми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из 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8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Признание достижений на общем негативном фоне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из 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из 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5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Нейтральное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из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5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Позитивное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из 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Этнический с редкими упоминаниями этничности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Отношение </a:t>
            </a:r>
            <a:r>
              <a:rPr lang="ru-RU" dirty="0">
                <a:effectLst/>
              </a:rPr>
              <a:t>к </a:t>
            </a:r>
            <a:r>
              <a:rPr lang="ru-RU" dirty="0" smtClean="0">
                <a:effectLst/>
              </a:rPr>
              <a:t>СССР - Тип национализма - Расизм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441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023495"/>
              </p:ext>
            </p:extLst>
          </p:nvPr>
        </p:nvGraphicFramePr>
        <p:xfrm>
          <a:off x="1043608" y="2132858"/>
          <a:ext cx="7128792" cy="324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024336"/>
                <a:gridCol w="864096"/>
              </a:tblGrid>
              <a:tr h="807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Отношение к СССР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Идентификация источника угрозы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Точность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7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Абсолютное неприятие советского опыта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 иммигранты, и сионисты, закулиса, Запад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из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7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Признание достижений на общем негативном фоне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 иммигранты, и сионисты, закулиса, Запад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из 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Нейтральное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Сионисты, закулиса, Запад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из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Позитивное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Сионисты, закулиса, Запад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из 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Отношение </a:t>
            </a:r>
            <a:r>
              <a:rPr lang="ru-RU" sz="3600" dirty="0">
                <a:effectLst/>
              </a:rPr>
              <a:t>к </a:t>
            </a:r>
            <a:r>
              <a:rPr lang="ru-RU" sz="3600" dirty="0" smtClean="0">
                <a:effectLst/>
              </a:rPr>
              <a:t>СССР - Идентификация </a:t>
            </a:r>
            <a:r>
              <a:rPr lang="ru-RU" sz="3600" dirty="0">
                <a:effectLst/>
              </a:rPr>
              <a:t>источника </a:t>
            </a:r>
            <a:r>
              <a:rPr lang="ru-RU" sz="3600" dirty="0" smtClean="0">
                <a:effectLst/>
              </a:rPr>
              <a:t>угрозы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73905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614247"/>
              </p:ext>
            </p:extLst>
          </p:nvPr>
        </p:nvGraphicFramePr>
        <p:xfrm>
          <a:off x="1115616" y="1988840"/>
          <a:ext cx="6840760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932"/>
                <a:gridCol w="3198670"/>
                <a:gridCol w="1147158"/>
              </a:tblGrid>
              <a:tr h="614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Отношение к СССР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Желаемая экономическая модель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Точность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Абсолютное неприятие советского опыта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национал-социалистическая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из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Признание достижений на общем негативном фоне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национал-социалистическая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из 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Нейтральное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национал-социалистическая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из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Позитивное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Скорее национал-социалистическая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 из 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Отношение к </a:t>
            </a:r>
            <a:r>
              <a:rPr lang="ru-RU" dirty="0" smtClean="0">
                <a:effectLst/>
              </a:rPr>
              <a:t>СССР - Желаемая </a:t>
            </a:r>
            <a:r>
              <a:rPr lang="ru-RU" dirty="0">
                <a:effectLst/>
              </a:rPr>
              <a:t>экономическая модель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094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Полуформализованные интервью с представителями организаций по одному из </a:t>
            </a:r>
            <a:r>
              <a:rPr lang="ru-RU" dirty="0" err="1" smtClean="0"/>
              <a:t>гайдов</a:t>
            </a:r>
            <a:r>
              <a:rPr lang="ru-RU" dirty="0" smtClean="0"/>
              <a:t>:</a:t>
            </a:r>
          </a:p>
          <a:p>
            <a:r>
              <a:rPr lang="ru-RU" dirty="0"/>
              <a:t>таблица, являющаяся адаптированным для неспециалиста вариантом матрицы «объект-признак», полученной при решении 3-ей </a:t>
            </a:r>
            <a:r>
              <a:rPr lang="ru-RU" dirty="0" smtClean="0"/>
              <a:t>задачи</a:t>
            </a:r>
          </a:p>
          <a:p>
            <a:r>
              <a:rPr lang="ru-RU" dirty="0"/>
              <a:t>выявленные цепочки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Верификация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988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92761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25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Верификация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09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19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AutoNum type="arabicParenR"/>
            </a:pPr>
            <a:r>
              <a:rPr lang="ru-RU" sz="2600" b="1" dirty="0" smtClean="0"/>
              <a:t>Качественный этап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Отобрать </a:t>
            </a:r>
            <a:r>
              <a:rPr lang="ru-RU" sz="1700" dirty="0"/>
              <a:t>функционирующие националистические организации межрегионального и федерального масштаба .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Предварительно </a:t>
            </a:r>
            <a:r>
              <a:rPr lang="ru-RU" sz="1700" dirty="0"/>
              <a:t>изучить доступные ресурсы, содержащие информацию об этих организациях, в частности об их идеологиях, на основе чего сформировать перечень признаков для дифференциации организаций.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Повторно </a:t>
            </a:r>
            <a:r>
              <a:rPr lang="ru-RU" sz="1700" dirty="0"/>
              <a:t>изучить доступные информационные ресурсы для размещения изучаемых организаций в пространстве этих признаков и получения формализованной матрицы «объект-признак</a:t>
            </a:r>
            <a:r>
              <a:rPr lang="ru-RU" sz="1700" dirty="0" smtClean="0"/>
              <a:t>»</a:t>
            </a:r>
          </a:p>
          <a:p>
            <a:pPr marL="452628" indent="-342900">
              <a:buFont typeface="+mj-lt"/>
              <a:buAutoNum type="arabicParenR" startAt="2"/>
            </a:pPr>
            <a:r>
              <a:rPr lang="ru-RU" sz="2600" b="1" dirty="0" smtClean="0"/>
              <a:t>Количественный этап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Логически </a:t>
            </a:r>
            <a:r>
              <a:rPr lang="ru-RU" sz="1700" dirty="0"/>
              <a:t>сгруппировать изучаемые признаки в блоки, в частности в блок идеологии, математически выявить наличие сочетаний внутри блоков</a:t>
            </a:r>
            <a:endParaRPr lang="ru-RU" sz="1700" dirty="0" smtClean="0"/>
          </a:p>
          <a:p>
            <a:pPr marL="624078" indent="-514350">
              <a:buFont typeface="+mj-lt"/>
              <a:buAutoNum type="arabicParenR" startAt="3"/>
            </a:pPr>
            <a:r>
              <a:rPr lang="ru-RU" sz="2600" b="1" dirty="0" smtClean="0"/>
              <a:t>Качественный этап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Верифицировать </a:t>
            </a:r>
            <a:r>
              <a:rPr lang="ru-RU" sz="1700" dirty="0"/>
              <a:t>сформированную систему признаков и организаций, выявленные сочетания и их интерпретацию</a:t>
            </a:r>
            <a:endParaRPr lang="ru-RU" sz="1700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sz="17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и стратегия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1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715200" cy="4525963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dirty="0" smtClean="0"/>
              <a:t>Переход от качественного к количественному этапу сопряжен с противоречием </a:t>
            </a:r>
            <a:r>
              <a:rPr lang="ru-RU" dirty="0"/>
              <a:t>между порождаемыми качественными методами </a:t>
            </a:r>
            <a:r>
              <a:rPr lang="ru-RU" b="1" dirty="0"/>
              <a:t>категориальными шкалами и небольшим объёмом формализованных данных</a:t>
            </a:r>
            <a:r>
              <a:rPr lang="ru-RU" dirty="0"/>
              <a:t>, с одной стороны, и </a:t>
            </a:r>
            <a:r>
              <a:rPr lang="ru-RU" b="1" dirty="0"/>
              <a:t>применимостью многих традиционных </a:t>
            </a:r>
            <a:r>
              <a:rPr lang="ru-RU" b="1" dirty="0" err="1"/>
              <a:t>матстатистических</a:t>
            </a:r>
            <a:r>
              <a:rPr lang="ru-RU" b="1" dirty="0"/>
              <a:t> методов только к интервальным/метрическим шкалам и/или к большому объёму данных</a:t>
            </a:r>
            <a:r>
              <a:rPr lang="ru-RU" dirty="0"/>
              <a:t> – с другой </a:t>
            </a:r>
            <a:r>
              <a:rPr lang="ru-RU" dirty="0" smtClean="0"/>
              <a:t>стороны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Существенная проблема перехода между этапами исследования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36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68182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Mixed methods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применяемые стратегии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i="1" dirty="0"/>
              <a:t>Определение: </a:t>
            </a:r>
            <a:r>
              <a:rPr lang="ru-RU" dirty="0"/>
              <a:t>С</a:t>
            </a:r>
            <a:r>
              <a:rPr lang="ru-RU" dirty="0" smtClean="0"/>
              <a:t>овременными </a:t>
            </a:r>
            <a:r>
              <a:rPr lang="ru-RU" dirty="0"/>
              <a:t>русскими националистическими организациями мы называем любые политические группы с формальным или неформальным членством, которые декларируют в качестве цели осуществление интересов русского народа (нации) и чей период функционирования приходится на 2000-е годы – настоящее время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Исходно более 50 организаций</a:t>
            </a:r>
          </a:p>
          <a:p>
            <a:pPr marL="539750" lvl="0" indent="-539750" algn="just">
              <a:buFont typeface="Wingdings" pitchFamily="2" charset="2"/>
              <a:buChar char="q"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После отбора:</a:t>
            </a:r>
          </a:p>
          <a:p>
            <a:pPr lvl="0" algn="just"/>
            <a:endParaRPr 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"Другая Россия" “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Alternative Russia”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Другая Россия" “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Alternative Russia” (a splinter of the parent organization)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Балтийский авангард русского сопротивления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Baltic Vanguard Of The Russian Resistance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Великая Россия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Great Russia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Великое Отечество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Great Motherland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Движение "Александр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Баркашов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Alexandr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Barkashov’s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Movement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Движение Парабеллум (+ Народное ополчение имени Минина и Пожарского)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Parabellum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Movement (&amp; The People’s Home Guard Named After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Minin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Pozharski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Движение против нелегальной иммиграции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Movement Against Illegal Immigration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Евразийский союз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Eurasian Union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Конгресс русских общин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Russian Communities Congress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Лига обороны Москвы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League Of Moscow Defense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7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Народная национальная партия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People’s National Party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Народный собор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People’s Council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Национал-демократический альянс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National Democratic Alliance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Национал-патриоты России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national patriots of Russia</a:t>
            </a:r>
          </a:p>
          <a:p>
            <a:pPr marL="539750" lvl="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Национал-синдикалистское наступление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National Syndicalist Attack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Национальная Социалистическая Инициатива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National Socialist Initiative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Национально-демократическая партия (Русское общественное движение + Русский гражданский союз)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National Democratic Party (&amp; The Russian Social Movement &amp; The Russian Social Union)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Национально-державная партия России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National Sovereign Party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союз России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National Union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Новая сила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New Force</a:t>
            </a:r>
          </a:p>
          <a:p>
            <a:pPr marL="539750" indent="-539750" algn="just">
              <a:buFont typeface="+mj-lt"/>
              <a:buAutoNum type="arabicPeriod" startAt="12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Общероссийское движение сопротивления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All-Russian Movement Of Resistance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6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39750" indent="-539750" algn="just">
              <a:buFont typeface="+mj-lt"/>
              <a:buAutoNum type="arabicPeriod" startAt="23"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Реструкт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(+ Формат 18)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Restuct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(&amp; “Format the 18”)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Российский общенародный союз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Nationwide Union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Русская правая партия (Русская правозащитная лига)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Right Party (The Russian human rights league)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Русский общенациональный союз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Nationwide National Union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Русское имперское движение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Imperial Movement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Русское национальное единство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National Unity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Славянский союз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Slavic Union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Собор русского народа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People’s Council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Союз православных хоругвеносцев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Orthodox Standard-Bearers Union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Союз русского народа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Russian People’s Union</a:t>
            </a:r>
          </a:p>
          <a:p>
            <a:pPr marL="539750" indent="-539750" algn="just">
              <a:buFont typeface="+mj-lt"/>
              <a:buAutoNum type="arabicPeriod" startAt="23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Чёрная сотня 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Black Hundred”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331-FA7F-4A3E-8AEB-9FDA49AE8E0D}" type="slidenum">
              <a:rPr lang="ru-RU" smtClean="0"/>
              <a:t>9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2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1370</Words>
  <Application>Microsoft Office PowerPoint</Application>
  <PresentationFormat>Экран (4:3)</PresentationFormat>
  <Paragraphs>471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Применение стратегии mixed methods для исследования идеологий современных русских националистических организаций </vt:lpstr>
      <vt:lpstr>Постановка проблем</vt:lpstr>
      <vt:lpstr>Задачи и стратегия исследования</vt:lpstr>
      <vt:lpstr>Существенная проблема перехода между этапами исследования </vt:lpstr>
      <vt:lpstr>Mixed methods:  применяемые стратегии</vt:lpstr>
      <vt:lpstr>Отбор организаций</vt:lpstr>
      <vt:lpstr>Отбор организаций</vt:lpstr>
      <vt:lpstr>Отбор организаций</vt:lpstr>
      <vt:lpstr>Отбор организаций</vt:lpstr>
      <vt:lpstr>Идеологема 1.  Отношение к СССР</vt:lpstr>
      <vt:lpstr>Идеологема 2.  Идентификация источника угрозы</vt:lpstr>
      <vt:lpstr>Идеологема 3.  Тип национализма</vt:lpstr>
      <vt:lpstr>Идеологема 4.  Желаемые границы государства</vt:lpstr>
      <vt:lpstr>Идеологема 5.  Тип религиозности</vt:lpstr>
      <vt:lpstr>Идеологема 6.  Желаемая экономическая модель</vt:lpstr>
      <vt:lpstr>Итоги качественного этапа</vt:lpstr>
      <vt:lpstr>Принципы количественного этапа</vt:lpstr>
      <vt:lpstr>Преимущества логлинейной модели</vt:lpstr>
      <vt:lpstr>Структура направленных связей идеологем </vt:lpstr>
      <vt:lpstr>Отношение к СССР-Желаемые границы-Тип религиозности</vt:lpstr>
      <vt:lpstr>Отношение к СССР - Тип национализма - Расизм</vt:lpstr>
      <vt:lpstr>Отношение к СССР - Идентификация источника угрозы</vt:lpstr>
      <vt:lpstr>Отношение к СССР - Желаемая экономическая модель</vt:lpstr>
      <vt:lpstr>Верификация результатов</vt:lpstr>
      <vt:lpstr>Верификация результатов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стратегии mixed methods для исследования идеологий современных русских националистических организаций </dc:title>
  <dc:creator>Polina</dc:creator>
  <cp:lastModifiedBy>Polina</cp:lastModifiedBy>
  <cp:revision>15</cp:revision>
  <dcterms:created xsi:type="dcterms:W3CDTF">2015-06-07T16:51:15Z</dcterms:created>
  <dcterms:modified xsi:type="dcterms:W3CDTF">2015-06-07T19:04:28Z</dcterms:modified>
</cp:coreProperties>
</file>